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a6b7acedd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a6b7acedd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a4260d3f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5a4260d3f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5a780f95e1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5a780f95e1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a780f95e1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a780f95e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5a6b7acedd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5a6b7acedd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a6b7ad53e_3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a6b7ad53e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5a6b7ad53e_3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5a6b7ad53e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5a6b7acedd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5a6b7acedd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5a6b7acedd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5a6b7acedd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a6b7acedd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5a6b7acedd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5a6b7acedd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5a6b7acedd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5a4260d3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5a4260d3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5a4260d3f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5a4260d3f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a4260d3f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a4260d3f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5a6b7ace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5a6b7ace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674625" y="1638150"/>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El abandono de clientes en GTB - Empresa de </a:t>
            </a:r>
            <a:r>
              <a:rPr lang="es-419"/>
              <a:t>Telecomunicaciones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419"/>
              <a:t>CRISTOPHER MORALES </a:t>
            </a:r>
            <a:endParaRPr/>
          </a:p>
          <a:p>
            <a:pPr indent="-342900" lvl="0" marL="457200" rtl="0" algn="l">
              <a:spcBef>
                <a:spcPts val="0"/>
              </a:spcBef>
              <a:spcAft>
                <a:spcPts val="0"/>
              </a:spcAft>
              <a:buSzPts val="1800"/>
              <a:buChar char="❏"/>
            </a:pPr>
            <a:r>
              <a:rPr lang="es-419"/>
              <a:t>FERNANDA ESPADA</a:t>
            </a:r>
            <a:endParaRPr/>
          </a:p>
          <a:p>
            <a:pPr indent="-342900" lvl="0" marL="457200" rtl="0" algn="l">
              <a:spcBef>
                <a:spcPts val="0"/>
              </a:spcBef>
              <a:spcAft>
                <a:spcPts val="0"/>
              </a:spcAft>
              <a:buSzPts val="1800"/>
              <a:buChar char="❏"/>
            </a:pPr>
            <a:r>
              <a:rPr lang="es-419"/>
              <a:t>FLORENCIA ANNICHINI</a:t>
            </a:r>
            <a:endParaRPr/>
          </a:p>
          <a:p>
            <a:pPr indent="-342900" lvl="0" marL="457200" rtl="0" algn="l">
              <a:spcBef>
                <a:spcPts val="0"/>
              </a:spcBef>
              <a:spcAft>
                <a:spcPts val="0"/>
              </a:spcAft>
              <a:buSzPts val="1800"/>
              <a:buChar char="❏"/>
            </a:pPr>
            <a:r>
              <a:rPr lang="es-419"/>
              <a:t>GERMAN PIASCO</a:t>
            </a:r>
            <a:endParaRPr/>
          </a:p>
          <a:p>
            <a:pPr indent="-342900" lvl="0" marL="457200" rtl="0" algn="l">
              <a:spcBef>
                <a:spcPts val="0"/>
              </a:spcBef>
              <a:spcAft>
                <a:spcPts val="0"/>
              </a:spcAft>
              <a:buSzPts val="1800"/>
              <a:buChar char="❏"/>
            </a:pPr>
            <a:r>
              <a:rPr lang="es-419"/>
              <a:t>EMILIANO SERVENTE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Tasa de abandono según servicios contratados</a:t>
            </a:r>
            <a:endParaRPr sz="3400">
              <a:solidFill>
                <a:schemeClr val="accent4"/>
              </a:solidFill>
            </a:endParaRPr>
          </a:p>
        </p:txBody>
      </p:sp>
      <p:cxnSp>
        <p:nvCxnSpPr>
          <p:cNvPr id="152" name="Google Shape;152;p22"/>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53" name="Google Shape;153;p22"/>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200">
                <a:solidFill>
                  <a:schemeClr val="dk2"/>
                </a:solidFill>
              </a:rPr>
              <a:t>Inserta tu texto aquí Insert tu texto aquí</a:t>
            </a:r>
            <a:endParaRPr sz="1200">
              <a:solidFill>
                <a:schemeClr val="dk2"/>
              </a:solidFill>
            </a:endParaRPr>
          </a:p>
        </p:txBody>
      </p:sp>
      <p:cxnSp>
        <p:nvCxnSpPr>
          <p:cNvPr id="154" name="Google Shape;154;p22"/>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55" name="Google Shape;155;p22"/>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56" name="Google Shape;156;p22"/>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57" name="Google Shape;157;p22"/>
          <p:cNvSpPr txBox="1"/>
          <p:nvPr/>
        </p:nvSpPr>
        <p:spPr>
          <a:xfrm>
            <a:off x="5299350" y="2038100"/>
            <a:ext cx="3383700" cy="2691900"/>
          </a:xfrm>
          <a:prstGeom prst="rect">
            <a:avLst/>
          </a:prstGeom>
          <a:noFill/>
          <a:ln>
            <a:noFill/>
          </a:ln>
        </p:spPr>
        <p:txBody>
          <a:bodyPr anchorCtr="0" anchor="t" bIns="91425" lIns="91425" spcFirstLastPara="1" rIns="91425" wrap="square" tIns="91425">
            <a:noAutofit/>
          </a:bodyPr>
          <a:lstStyle/>
          <a:p>
            <a:pPr indent="0" lvl="0" marL="0" rtl="0" algn="l">
              <a:lnSpc>
                <a:spcPct val="130434"/>
              </a:lnSpc>
              <a:spcBef>
                <a:spcPts val="0"/>
              </a:spcBef>
              <a:spcAft>
                <a:spcPts val="0"/>
              </a:spcAft>
              <a:buNone/>
            </a:pPr>
            <a:r>
              <a:rPr lang="es-419">
                <a:solidFill>
                  <a:schemeClr val="lt2"/>
                </a:solidFill>
                <a:latin typeface="Roboto"/>
                <a:ea typeface="Roboto"/>
                <a:cs typeface="Roboto"/>
                <a:sym typeface="Roboto"/>
              </a:rPr>
              <a:t>Podemos observar que la mayor tasa de abandono de la </a:t>
            </a:r>
            <a:r>
              <a:rPr lang="es-419">
                <a:solidFill>
                  <a:schemeClr val="lt2"/>
                </a:solidFill>
                <a:latin typeface="Roboto"/>
                <a:ea typeface="Roboto"/>
                <a:cs typeface="Roboto"/>
                <a:sym typeface="Roboto"/>
              </a:rPr>
              <a:t>compañía</a:t>
            </a:r>
            <a:r>
              <a:rPr lang="es-419">
                <a:solidFill>
                  <a:schemeClr val="lt2"/>
                </a:solidFill>
                <a:latin typeface="Roboto"/>
                <a:ea typeface="Roboto"/>
                <a:cs typeface="Roboto"/>
                <a:sym typeface="Roboto"/>
              </a:rPr>
              <a:t> se da en clientes que consumen el servicio de banda ancha BA, muy similarmente por los que consumen banda ancha + TV, siendo estos el doble o </a:t>
            </a:r>
            <a:r>
              <a:rPr lang="es-419">
                <a:solidFill>
                  <a:schemeClr val="lt2"/>
                </a:solidFill>
                <a:latin typeface="Roboto"/>
                <a:ea typeface="Roboto"/>
                <a:cs typeface="Roboto"/>
                <a:sym typeface="Roboto"/>
              </a:rPr>
              <a:t>más</a:t>
            </a:r>
            <a:r>
              <a:rPr lang="es-419">
                <a:solidFill>
                  <a:schemeClr val="lt2"/>
                </a:solidFill>
                <a:latin typeface="Roboto"/>
                <a:ea typeface="Roboto"/>
                <a:cs typeface="Roboto"/>
                <a:sym typeface="Roboto"/>
              </a:rPr>
              <a:t> de las otras opciones</a:t>
            </a:r>
            <a:endParaRPr>
              <a:solidFill>
                <a:schemeClr val="lt2"/>
              </a:solidFill>
              <a:latin typeface="Roboto"/>
              <a:ea typeface="Roboto"/>
              <a:cs typeface="Roboto"/>
              <a:sym typeface="Roboto"/>
            </a:endParaRPr>
          </a:p>
        </p:txBody>
      </p:sp>
      <p:pic>
        <p:nvPicPr>
          <p:cNvPr id="158" name="Google Shape;158;p22"/>
          <p:cNvPicPr preferRelativeResize="0"/>
          <p:nvPr/>
        </p:nvPicPr>
        <p:blipFill>
          <a:blip r:embed="rId3">
            <a:alphaModFix/>
          </a:blip>
          <a:stretch>
            <a:fillRect/>
          </a:stretch>
        </p:blipFill>
        <p:spPr>
          <a:xfrm>
            <a:off x="460947" y="1936022"/>
            <a:ext cx="4147900" cy="2629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Cambio de velocidad y abandono</a:t>
            </a:r>
            <a:endParaRPr sz="3400">
              <a:solidFill>
                <a:schemeClr val="accent4"/>
              </a:solidFill>
            </a:endParaRPr>
          </a:p>
        </p:txBody>
      </p:sp>
      <p:cxnSp>
        <p:nvCxnSpPr>
          <p:cNvPr id="164" name="Google Shape;164;p23"/>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65" name="Google Shape;165;p23"/>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200">
                <a:solidFill>
                  <a:schemeClr val="dk2"/>
                </a:solidFill>
              </a:rPr>
              <a:t>Inserta tu texto aquí Insert tu texto aquí</a:t>
            </a:r>
            <a:endParaRPr sz="1200">
              <a:solidFill>
                <a:schemeClr val="dk2"/>
              </a:solidFill>
            </a:endParaRPr>
          </a:p>
        </p:txBody>
      </p:sp>
      <p:cxnSp>
        <p:nvCxnSpPr>
          <p:cNvPr id="166" name="Google Shape;166;p23"/>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pic>
        <p:nvPicPr>
          <p:cNvPr id="167" name="Google Shape;167;p23"/>
          <p:cNvPicPr preferRelativeResize="0"/>
          <p:nvPr/>
        </p:nvPicPr>
        <p:blipFill>
          <a:blip r:embed="rId3">
            <a:alphaModFix/>
          </a:blip>
          <a:stretch>
            <a:fillRect/>
          </a:stretch>
        </p:blipFill>
        <p:spPr>
          <a:xfrm>
            <a:off x="158851" y="1944050"/>
            <a:ext cx="5007350" cy="2996975"/>
          </a:xfrm>
          <a:prstGeom prst="rect">
            <a:avLst/>
          </a:prstGeom>
          <a:noFill/>
          <a:ln>
            <a:noFill/>
          </a:ln>
        </p:spPr>
      </p:pic>
      <p:sp>
        <p:nvSpPr>
          <p:cNvPr id="168" name="Google Shape;168;p23"/>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69" name="Google Shape;169;p23"/>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0" name="Google Shape;170;p23"/>
          <p:cNvSpPr txBox="1"/>
          <p:nvPr/>
        </p:nvSpPr>
        <p:spPr>
          <a:xfrm>
            <a:off x="5310400" y="2059550"/>
            <a:ext cx="3383700" cy="26919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s-419">
                <a:solidFill>
                  <a:schemeClr val="lt2"/>
                </a:solidFill>
                <a:latin typeface="Roboto"/>
                <a:ea typeface="Roboto"/>
                <a:cs typeface="Roboto"/>
                <a:sym typeface="Roboto"/>
              </a:rPr>
              <a:t>Aca podemos ver que la frecuencia de abandono es mayor para clientes que cambiaron su velocidad entre 1 y 3 veces, siendo estos significativamente mayor al resto de los cambios e incluso de los casos sin cambios.</a:t>
            </a:r>
            <a:endParaRPr>
              <a:solidFill>
                <a:schemeClr val="lt2"/>
              </a:solidFill>
              <a:latin typeface="Roboto"/>
              <a:ea typeface="Roboto"/>
              <a:cs typeface="Roboto"/>
              <a:sym typeface="Roboto"/>
            </a:endParaRPr>
          </a:p>
          <a:p>
            <a:pPr indent="0" lvl="0" marL="0" rtl="0" algn="l">
              <a:lnSpc>
                <a:spcPct val="90000"/>
              </a:lnSpc>
              <a:spcBef>
                <a:spcPts val="1000"/>
              </a:spcBef>
              <a:spcAft>
                <a:spcPts val="0"/>
              </a:spcAft>
              <a:buNone/>
            </a:pPr>
            <a:r>
              <a:rPr lang="es-419">
                <a:solidFill>
                  <a:schemeClr val="lt2"/>
                </a:solidFill>
                <a:latin typeface="Roboto"/>
                <a:ea typeface="Roboto"/>
                <a:cs typeface="Roboto"/>
                <a:sym typeface="Roboto"/>
              </a:rPr>
              <a:t>El caso de mayor frecuencia de abandono es para clientes con dos cambios de velocidad.</a:t>
            </a:r>
            <a:endParaRPr sz="125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Porcentaje de abandono según cantidad de reclamos en los </a:t>
            </a:r>
            <a:r>
              <a:rPr lang="es-419" sz="3400">
                <a:solidFill>
                  <a:schemeClr val="accent4"/>
                </a:solidFill>
                <a:latin typeface="Arial"/>
                <a:ea typeface="Arial"/>
                <a:cs typeface="Arial"/>
                <a:sym typeface="Arial"/>
              </a:rPr>
              <a:t>últimos</a:t>
            </a:r>
            <a:r>
              <a:rPr lang="es-419" sz="3400">
                <a:solidFill>
                  <a:schemeClr val="accent4"/>
                </a:solidFill>
                <a:latin typeface="Arial"/>
                <a:ea typeface="Arial"/>
                <a:cs typeface="Arial"/>
                <a:sym typeface="Arial"/>
              </a:rPr>
              <a:t> 3 meses</a:t>
            </a:r>
            <a:endParaRPr sz="3400">
              <a:solidFill>
                <a:schemeClr val="accent4"/>
              </a:solidFill>
            </a:endParaRPr>
          </a:p>
        </p:txBody>
      </p:sp>
      <p:cxnSp>
        <p:nvCxnSpPr>
          <p:cNvPr id="176" name="Google Shape;176;p24"/>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77" name="Google Shape;177;p24"/>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200">
                <a:solidFill>
                  <a:schemeClr val="dk2"/>
                </a:solidFill>
              </a:rPr>
              <a:t>Inserta tu texto aquí Insert tu texto aquí</a:t>
            </a:r>
            <a:endParaRPr sz="1200">
              <a:solidFill>
                <a:schemeClr val="dk2"/>
              </a:solidFill>
            </a:endParaRPr>
          </a:p>
        </p:txBody>
      </p:sp>
      <p:cxnSp>
        <p:nvCxnSpPr>
          <p:cNvPr id="178" name="Google Shape;178;p24"/>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79" name="Google Shape;179;p24"/>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80" name="Google Shape;180;p24"/>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81" name="Google Shape;181;p24"/>
          <p:cNvSpPr txBox="1"/>
          <p:nvPr/>
        </p:nvSpPr>
        <p:spPr>
          <a:xfrm>
            <a:off x="5310400" y="2059550"/>
            <a:ext cx="3383700" cy="2691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Este </a:t>
            </a:r>
            <a:r>
              <a:rPr lang="es-419">
                <a:solidFill>
                  <a:schemeClr val="lt2"/>
                </a:solidFill>
                <a:latin typeface="Roboto"/>
                <a:ea typeface="Roboto"/>
                <a:cs typeface="Roboto"/>
                <a:sym typeface="Roboto"/>
              </a:rPr>
              <a:t>gráfico</a:t>
            </a:r>
            <a:r>
              <a:rPr lang="es-419">
                <a:solidFill>
                  <a:schemeClr val="lt2"/>
                </a:solidFill>
                <a:latin typeface="Roboto"/>
                <a:ea typeface="Roboto"/>
                <a:cs typeface="Roboto"/>
                <a:sym typeface="Roboto"/>
              </a:rPr>
              <a:t> nos </a:t>
            </a:r>
            <a:r>
              <a:rPr lang="es-419">
                <a:solidFill>
                  <a:schemeClr val="lt2"/>
                </a:solidFill>
                <a:latin typeface="Roboto"/>
                <a:ea typeface="Roboto"/>
                <a:cs typeface="Roboto"/>
                <a:sym typeface="Roboto"/>
              </a:rPr>
              <a:t>marca</a:t>
            </a:r>
            <a:r>
              <a:rPr lang="es-419">
                <a:solidFill>
                  <a:schemeClr val="lt2"/>
                </a:solidFill>
                <a:latin typeface="Roboto"/>
                <a:ea typeface="Roboto"/>
                <a:cs typeface="Roboto"/>
                <a:sym typeface="Roboto"/>
              </a:rPr>
              <a:t> que si bien el abandono de la </a:t>
            </a:r>
            <a:r>
              <a:rPr lang="es-419">
                <a:solidFill>
                  <a:schemeClr val="lt2"/>
                </a:solidFill>
                <a:latin typeface="Roboto"/>
                <a:ea typeface="Roboto"/>
                <a:cs typeface="Roboto"/>
                <a:sym typeface="Roboto"/>
              </a:rPr>
              <a:t>compañía</a:t>
            </a:r>
            <a:r>
              <a:rPr lang="es-419">
                <a:solidFill>
                  <a:schemeClr val="lt2"/>
                </a:solidFill>
                <a:latin typeface="Roboto"/>
                <a:ea typeface="Roboto"/>
                <a:cs typeface="Roboto"/>
                <a:sym typeface="Roboto"/>
              </a:rPr>
              <a:t> es mayor en los casos donde se hicieron reclamos, la diferencia no es altamente significativa respecto a los que no los hicieron.</a:t>
            </a:r>
            <a:endParaRPr sz="1150">
              <a:solidFill>
                <a:srgbClr val="212121"/>
              </a:solidFill>
              <a:highlight>
                <a:srgbClr val="F7F7F7"/>
              </a:highlight>
              <a:latin typeface="Roboto"/>
              <a:ea typeface="Roboto"/>
              <a:cs typeface="Roboto"/>
              <a:sym typeface="Roboto"/>
            </a:endParaRPr>
          </a:p>
        </p:txBody>
      </p:sp>
      <p:pic>
        <p:nvPicPr>
          <p:cNvPr id="182" name="Google Shape;182;p24"/>
          <p:cNvPicPr preferRelativeResize="0"/>
          <p:nvPr/>
        </p:nvPicPr>
        <p:blipFill>
          <a:blip r:embed="rId3">
            <a:alphaModFix/>
          </a:blip>
          <a:stretch>
            <a:fillRect/>
          </a:stretch>
        </p:blipFill>
        <p:spPr>
          <a:xfrm>
            <a:off x="531388" y="2038088"/>
            <a:ext cx="4848225" cy="2886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5"/>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Tasa de abandono según Upgrade de internet</a:t>
            </a:r>
            <a:endParaRPr sz="3400">
              <a:solidFill>
                <a:schemeClr val="accent4"/>
              </a:solidFill>
            </a:endParaRPr>
          </a:p>
        </p:txBody>
      </p:sp>
      <p:cxnSp>
        <p:nvCxnSpPr>
          <p:cNvPr id="188" name="Google Shape;188;p25"/>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89" name="Google Shape;189;p25"/>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200">
                <a:solidFill>
                  <a:schemeClr val="dk2"/>
                </a:solidFill>
              </a:rPr>
              <a:t>Inserta tu texto aquí Insert tu texto aquí</a:t>
            </a:r>
            <a:endParaRPr sz="1200">
              <a:solidFill>
                <a:schemeClr val="dk2"/>
              </a:solidFill>
            </a:endParaRPr>
          </a:p>
        </p:txBody>
      </p:sp>
      <p:cxnSp>
        <p:nvCxnSpPr>
          <p:cNvPr id="190" name="Google Shape;190;p25"/>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91" name="Google Shape;191;p25"/>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92" name="Google Shape;192;p25"/>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93" name="Google Shape;193;p25"/>
          <p:cNvSpPr txBox="1"/>
          <p:nvPr/>
        </p:nvSpPr>
        <p:spPr>
          <a:xfrm>
            <a:off x="5643500" y="2038100"/>
            <a:ext cx="3383700" cy="2691900"/>
          </a:xfrm>
          <a:prstGeom prst="rect">
            <a:avLst/>
          </a:prstGeom>
          <a:noFill/>
          <a:ln>
            <a:noFill/>
          </a:ln>
        </p:spPr>
        <p:txBody>
          <a:bodyPr anchorCtr="0" anchor="t" bIns="91425" lIns="91425" spcFirstLastPara="1" rIns="91425" wrap="square" tIns="91425">
            <a:noAutofit/>
          </a:bodyPr>
          <a:lstStyle/>
          <a:p>
            <a:pPr indent="0" lvl="0" marL="0" rtl="0" algn="l">
              <a:lnSpc>
                <a:spcPct val="130434"/>
              </a:lnSpc>
              <a:spcBef>
                <a:spcPts val="0"/>
              </a:spcBef>
              <a:spcAft>
                <a:spcPts val="0"/>
              </a:spcAft>
              <a:buNone/>
            </a:pPr>
            <a:r>
              <a:rPr lang="es-419">
                <a:solidFill>
                  <a:schemeClr val="lt2"/>
                </a:solidFill>
                <a:latin typeface="Roboto"/>
                <a:ea typeface="Roboto"/>
                <a:cs typeface="Roboto"/>
                <a:sym typeface="Roboto"/>
              </a:rPr>
              <a:t>Como en el caso anterior podemos observar que no hay una diferencia significativa respecto a la tasa de</a:t>
            </a:r>
            <a:endParaRPr>
              <a:solidFill>
                <a:schemeClr val="lt2"/>
              </a:solidFill>
              <a:latin typeface="Roboto"/>
              <a:ea typeface="Roboto"/>
              <a:cs typeface="Roboto"/>
              <a:sym typeface="Roboto"/>
            </a:endParaRPr>
          </a:p>
          <a:p>
            <a:pPr indent="0" lvl="0" marL="0" rtl="0" algn="l">
              <a:lnSpc>
                <a:spcPct val="130434"/>
              </a:lnSpc>
              <a:spcBef>
                <a:spcPts val="0"/>
              </a:spcBef>
              <a:spcAft>
                <a:spcPts val="0"/>
              </a:spcAft>
              <a:buNone/>
            </a:pPr>
            <a:r>
              <a:rPr lang="es-419">
                <a:solidFill>
                  <a:schemeClr val="lt2"/>
                </a:solidFill>
                <a:latin typeface="Roboto"/>
                <a:ea typeface="Roboto"/>
                <a:cs typeface="Roboto"/>
                <a:sym typeface="Roboto"/>
              </a:rPr>
              <a:t>abandonos entre los que hicieron un upgrade en la velocidad y los que no.</a:t>
            </a:r>
            <a:endParaRPr sz="1150">
              <a:solidFill>
                <a:srgbClr val="008000"/>
              </a:solidFill>
              <a:highlight>
                <a:srgbClr val="F7F7F7"/>
              </a:highlight>
              <a:latin typeface="Courier New"/>
              <a:ea typeface="Courier New"/>
              <a:cs typeface="Courier New"/>
              <a:sym typeface="Courier New"/>
            </a:endParaRPr>
          </a:p>
        </p:txBody>
      </p:sp>
      <p:pic>
        <p:nvPicPr>
          <p:cNvPr id="194" name="Google Shape;194;p25"/>
          <p:cNvPicPr preferRelativeResize="0"/>
          <p:nvPr/>
        </p:nvPicPr>
        <p:blipFill>
          <a:blip r:embed="rId3">
            <a:alphaModFix/>
          </a:blip>
          <a:stretch>
            <a:fillRect/>
          </a:stretch>
        </p:blipFill>
        <p:spPr>
          <a:xfrm>
            <a:off x="193150" y="2038100"/>
            <a:ext cx="5346336" cy="2939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6"/>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200" name="Google Shape;200;p26"/>
          <p:cNvSpPr txBox="1"/>
          <p:nvPr>
            <p:ph type="title"/>
          </p:nvPr>
        </p:nvSpPr>
        <p:spPr>
          <a:xfrm>
            <a:off x="645975" y="161275"/>
            <a:ext cx="7755600" cy="138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sz="4200"/>
              <a:t>Random Forest Classifier</a:t>
            </a:r>
            <a:endParaRPr sz="3500"/>
          </a:p>
        </p:txBody>
      </p:sp>
      <p:sp>
        <p:nvSpPr>
          <p:cNvPr id="201" name="Google Shape;201;p26"/>
          <p:cNvSpPr txBox="1"/>
          <p:nvPr>
            <p:ph idx="4294967295" type="body"/>
          </p:nvPr>
        </p:nvSpPr>
        <p:spPr>
          <a:xfrm>
            <a:off x="846375" y="417900"/>
            <a:ext cx="6922200" cy="34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rPr lang="es-419">
                <a:solidFill>
                  <a:srgbClr val="F7F7F8"/>
                </a:solidFill>
              </a:rPr>
              <a:t>Luego del tratamiento de los datos y la selección de variables a través del featuring selection aplicaremos un modelo clasificador Random Forest ya que la variable que queremos predecir es es el abandono y este algoritmo combina múltiples árboles de decisión y es adecuado para problemas de clasificación como este </a:t>
            </a:r>
            <a:endParaRPr sz="1800">
              <a:solidFill>
                <a:srgbClr val="F7F7F8"/>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200"/>
                                        </p:tgtEl>
                                        <p:attrNameLst>
                                          <p:attrName>style.visibility</p:attrName>
                                        </p:attrNameLst>
                                      </p:cBhvr>
                                      <p:to>
                                        <p:strVal val="visible"/>
                                      </p:to>
                                    </p:set>
                                    <p:anim calcmode="lin" valueType="num">
                                      <p:cBhvr additive="base">
                                        <p:cTn dur="1000"/>
                                        <p:tgtEl>
                                          <p:spTgt spid="200"/>
                                        </p:tgtEl>
                                        <p:attrNameLst>
                                          <p:attrName>ppt_w</p:attrName>
                                        </p:attrNameLst>
                                      </p:cBhvr>
                                      <p:tavLst>
                                        <p:tav fmla="" tm="0">
                                          <p:val>
                                            <p:strVal val="0"/>
                                          </p:val>
                                        </p:tav>
                                        <p:tav fmla="" tm="100000">
                                          <p:val>
                                            <p:strVal val="#ppt_w"/>
                                          </p:val>
                                        </p:tav>
                                      </p:tavLst>
                                    </p:anim>
                                    <p:anim calcmode="lin" valueType="num">
                                      <p:cBhvr additive="base">
                                        <p:cTn dur="1000"/>
                                        <p:tgtEl>
                                          <p:spTgt spid="200"/>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01"/>
                                        </p:tgtEl>
                                        <p:attrNameLst>
                                          <p:attrName>style.visibility</p:attrName>
                                        </p:attrNameLst>
                                      </p:cBhvr>
                                      <p:to>
                                        <p:strVal val="visible"/>
                                      </p:to>
                                    </p:set>
                                    <p:anim calcmode="lin" valueType="num">
                                      <p:cBhvr additive="base">
                                        <p:cTn dur="1000"/>
                                        <p:tgtEl>
                                          <p:spTgt spid="201"/>
                                        </p:tgtEl>
                                        <p:attrNameLst>
                                          <p:attrName>ppt_w</p:attrName>
                                        </p:attrNameLst>
                                      </p:cBhvr>
                                      <p:tavLst>
                                        <p:tav fmla="" tm="0">
                                          <p:val>
                                            <p:strVal val="0"/>
                                          </p:val>
                                        </p:tav>
                                        <p:tav fmla="" tm="100000">
                                          <p:val>
                                            <p:strVal val="#ppt_w"/>
                                          </p:val>
                                        </p:tav>
                                      </p:tavLst>
                                    </p:anim>
                                    <p:anim calcmode="lin" valueType="num">
                                      <p:cBhvr additive="base">
                                        <p:cTn dur="1000"/>
                                        <p:tgtEl>
                                          <p:spTgt spid="20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250500" y="6079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Rendimiento del modelo: </a:t>
            </a:r>
            <a:r>
              <a:rPr lang="es-419" sz="2600"/>
              <a:t>En general los resultados del modelo son bastante buenos</a:t>
            </a:r>
            <a:endParaRPr sz="2600"/>
          </a:p>
          <a:p>
            <a:pPr indent="0" lvl="0" marL="0" rtl="0" algn="l">
              <a:spcBef>
                <a:spcPts val="0"/>
              </a:spcBef>
              <a:spcAft>
                <a:spcPts val="0"/>
              </a:spcAft>
              <a:buNone/>
            </a:pPr>
            <a:r>
              <a:rPr lang="es-419" sz="2600"/>
              <a:t>Matriz de confusión</a:t>
            </a:r>
            <a:endParaRPr sz="2600"/>
          </a:p>
        </p:txBody>
      </p:sp>
      <p:pic>
        <p:nvPicPr>
          <p:cNvPr id="207" name="Google Shape;207;p27"/>
          <p:cNvPicPr preferRelativeResize="0"/>
          <p:nvPr/>
        </p:nvPicPr>
        <p:blipFill>
          <a:blip r:embed="rId3">
            <a:alphaModFix/>
          </a:blip>
          <a:stretch>
            <a:fillRect/>
          </a:stretch>
        </p:blipFill>
        <p:spPr>
          <a:xfrm>
            <a:off x="4365575" y="1961975"/>
            <a:ext cx="3960475" cy="2596375"/>
          </a:xfrm>
          <a:prstGeom prst="rect">
            <a:avLst/>
          </a:prstGeom>
          <a:noFill/>
          <a:ln>
            <a:noFill/>
          </a:ln>
        </p:spPr>
      </p:pic>
      <p:sp>
        <p:nvSpPr>
          <p:cNvPr id="208" name="Google Shape;208;p27"/>
          <p:cNvSpPr txBox="1"/>
          <p:nvPr/>
        </p:nvSpPr>
        <p:spPr>
          <a:xfrm>
            <a:off x="1126000" y="2018225"/>
            <a:ext cx="1925700" cy="2645700"/>
          </a:xfrm>
          <a:prstGeom prst="rect">
            <a:avLst/>
          </a:prstGeom>
          <a:no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None/>
            </a:pPr>
            <a:r>
              <a:rPr lang="es-419">
                <a:solidFill>
                  <a:schemeClr val="lt2"/>
                </a:solidFill>
                <a:latin typeface="Roboto"/>
                <a:ea typeface="Roboto"/>
                <a:cs typeface="Roboto"/>
                <a:sym typeface="Roboto"/>
              </a:rPr>
              <a:t>El modelo tiene una tasa baja de falsos positivos y una alta tasa de verdaderos positivos.</a:t>
            </a:r>
            <a:endParaRPr>
              <a:solidFill>
                <a:schemeClr val="lt2"/>
              </a:solidFill>
              <a:latin typeface="Roboto"/>
              <a:ea typeface="Roboto"/>
              <a:cs typeface="Roboto"/>
              <a:sym typeface="Roboto"/>
            </a:endParaRPr>
          </a:p>
          <a:p>
            <a:pPr indent="0" lvl="0" marL="0" marR="0" rtl="0" algn="l">
              <a:lnSpc>
                <a:spcPct val="130434"/>
              </a:lnSpc>
              <a:spcBef>
                <a:spcPts val="0"/>
              </a:spcBef>
              <a:spcAft>
                <a:spcPts val="0"/>
              </a:spcAft>
              <a:buNone/>
            </a:pPr>
            <a:r>
              <a:rPr lang="es-419">
                <a:solidFill>
                  <a:schemeClr val="lt2"/>
                </a:solidFill>
                <a:latin typeface="Roboto"/>
                <a:ea typeface="Roboto"/>
                <a:cs typeface="Roboto"/>
                <a:sym typeface="Roboto"/>
              </a:rPr>
              <a:t>TP:24.388</a:t>
            </a:r>
            <a:endParaRPr>
              <a:solidFill>
                <a:schemeClr val="lt2"/>
              </a:solidFill>
              <a:latin typeface="Roboto"/>
              <a:ea typeface="Roboto"/>
              <a:cs typeface="Roboto"/>
              <a:sym typeface="Roboto"/>
            </a:endParaRPr>
          </a:p>
          <a:p>
            <a:pPr indent="0" lvl="0" marL="0" marR="0" rtl="0" algn="l">
              <a:lnSpc>
                <a:spcPct val="130434"/>
              </a:lnSpc>
              <a:spcBef>
                <a:spcPts val="0"/>
              </a:spcBef>
              <a:spcAft>
                <a:spcPts val="0"/>
              </a:spcAft>
              <a:buNone/>
            </a:pPr>
            <a:r>
              <a:rPr lang="es-419">
                <a:solidFill>
                  <a:schemeClr val="lt2"/>
                </a:solidFill>
                <a:latin typeface="Roboto"/>
                <a:ea typeface="Roboto"/>
                <a:cs typeface="Roboto"/>
                <a:sym typeface="Roboto"/>
              </a:rPr>
              <a:t>FP:17</a:t>
            </a:r>
            <a:endParaRPr>
              <a:solidFill>
                <a:schemeClr val="lt2"/>
              </a:solidFill>
              <a:latin typeface="Roboto"/>
              <a:ea typeface="Roboto"/>
              <a:cs typeface="Roboto"/>
              <a:sym typeface="Roboto"/>
            </a:endParaRPr>
          </a:p>
          <a:p>
            <a:pPr indent="0" lvl="0" marL="0" marR="0" rtl="0" algn="l">
              <a:lnSpc>
                <a:spcPct val="130434"/>
              </a:lnSpc>
              <a:spcBef>
                <a:spcPts val="0"/>
              </a:spcBef>
              <a:spcAft>
                <a:spcPts val="0"/>
              </a:spcAft>
              <a:buNone/>
            </a:pPr>
            <a:r>
              <a:rPr lang="es-419">
                <a:solidFill>
                  <a:schemeClr val="lt2"/>
                </a:solidFill>
                <a:latin typeface="Roboto"/>
                <a:ea typeface="Roboto"/>
                <a:cs typeface="Roboto"/>
                <a:sym typeface="Roboto"/>
              </a:rPr>
              <a:t>TN:22.835</a:t>
            </a:r>
            <a:endParaRPr>
              <a:solidFill>
                <a:schemeClr val="lt2"/>
              </a:solidFill>
              <a:latin typeface="Roboto"/>
              <a:ea typeface="Roboto"/>
              <a:cs typeface="Roboto"/>
              <a:sym typeface="Roboto"/>
            </a:endParaRPr>
          </a:p>
          <a:p>
            <a:pPr indent="0" lvl="0" marL="0" marR="0" rtl="0" algn="l">
              <a:lnSpc>
                <a:spcPct val="130434"/>
              </a:lnSpc>
              <a:spcBef>
                <a:spcPts val="0"/>
              </a:spcBef>
              <a:spcAft>
                <a:spcPts val="0"/>
              </a:spcAft>
              <a:buNone/>
            </a:pPr>
            <a:r>
              <a:rPr lang="es-419">
                <a:solidFill>
                  <a:schemeClr val="lt2"/>
                </a:solidFill>
                <a:latin typeface="Roboto"/>
                <a:ea typeface="Roboto"/>
                <a:cs typeface="Roboto"/>
                <a:sym typeface="Roboto"/>
              </a:rPr>
              <a:t>FN:1.799</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08"/>
                                        </p:tgtEl>
                                        <p:attrNameLst>
                                          <p:attrName>style.visibility</p:attrName>
                                        </p:attrNameLst>
                                      </p:cBhvr>
                                      <p:to>
                                        <p:strVal val="visible"/>
                                      </p:to>
                                    </p:set>
                                    <p:anim calcmode="lin" valueType="num">
                                      <p:cBhvr additive="base">
                                        <p:cTn dur="1000"/>
                                        <p:tgtEl>
                                          <p:spTgt spid="208"/>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07"/>
                                        </p:tgtEl>
                                        <p:attrNameLst>
                                          <p:attrName>style.visibility</p:attrName>
                                        </p:attrNameLst>
                                      </p:cBhvr>
                                      <p:to>
                                        <p:strVal val="visible"/>
                                      </p:to>
                                    </p:set>
                                    <p:anim calcmode="lin" valueType="num">
                                      <p:cBhvr additive="base">
                                        <p:cTn dur="1000"/>
                                        <p:tgtEl>
                                          <p:spTgt spid="207"/>
                                        </p:tgtEl>
                                        <p:attrNameLst>
                                          <p:attrName>ppt_w</p:attrName>
                                        </p:attrNameLst>
                                      </p:cBhvr>
                                      <p:tavLst>
                                        <p:tav fmla="" tm="0">
                                          <p:val>
                                            <p:strVal val="0"/>
                                          </p:val>
                                        </p:tav>
                                        <p:tav fmla="" tm="100000">
                                          <p:val>
                                            <p:strVal val="#ppt_w"/>
                                          </p:val>
                                        </p:tav>
                                      </p:tavLst>
                                    </p:anim>
                                    <p:anim calcmode="lin" valueType="num">
                                      <p:cBhvr additive="base">
                                        <p:cTn dur="1000"/>
                                        <p:tgtEl>
                                          <p:spTgt spid="20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8"/>
          <p:cNvSpPr txBox="1"/>
          <p:nvPr>
            <p:ph type="title"/>
          </p:nvPr>
        </p:nvSpPr>
        <p:spPr>
          <a:xfrm>
            <a:off x="114850" y="4430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Rendimiento del modelo: </a:t>
            </a:r>
            <a:r>
              <a:rPr lang="es-419" sz="2600"/>
              <a:t>Métricas de rendimiento</a:t>
            </a:r>
            <a:endParaRPr sz="2600"/>
          </a:p>
        </p:txBody>
      </p:sp>
      <p:sp>
        <p:nvSpPr>
          <p:cNvPr id="214" name="Google Shape;214;p28"/>
          <p:cNvSpPr txBox="1"/>
          <p:nvPr/>
        </p:nvSpPr>
        <p:spPr>
          <a:xfrm>
            <a:off x="163850" y="2047400"/>
            <a:ext cx="84645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La </a:t>
            </a:r>
            <a:r>
              <a:rPr lang="es-419">
                <a:solidFill>
                  <a:schemeClr val="lt2"/>
                </a:solidFill>
                <a:latin typeface="Roboto"/>
                <a:ea typeface="Roboto"/>
                <a:cs typeface="Roboto"/>
                <a:sym typeface="Roboto"/>
              </a:rPr>
              <a:t>precisión</a:t>
            </a:r>
            <a:r>
              <a:rPr lang="es-419">
                <a:solidFill>
                  <a:schemeClr val="lt2"/>
                </a:solidFill>
                <a:latin typeface="Roboto"/>
                <a:ea typeface="Roboto"/>
                <a:cs typeface="Roboto"/>
                <a:sym typeface="Roboto"/>
              </a:rPr>
              <a:t> para la clase “0” (negativa) es del 100%, lo que significa que todas las predicciones negativas son correctas.</a:t>
            </a:r>
            <a:endParaRPr>
              <a:solidFill>
                <a:schemeClr val="lt2"/>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La precisión para la clase “1” (positiva) es del 93%, lo que indica un alto porcentaje de predicciones positivas correctas.</a:t>
            </a:r>
            <a:endParaRPr>
              <a:solidFill>
                <a:schemeClr val="lt2"/>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El recall para la clase “0” es del 93%, lo que indica que el modelo identifica correctamente la mayoría de las instancias positivas de esta clase.</a:t>
            </a:r>
            <a:endParaRPr>
              <a:solidFill>
                <a:schemeClr val="lt2"/>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El recall para la clase “1” es del 100%, lo que indica que el modelo detecta todas las instancias positivas de esta clase.</a:t>
            </a:r>
            <a:endParaRPr>
              <a:solidFill>
                <a:schemeClr val="lt2"/>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El F1-score, que combina precisión y recall, es del 96% para ambas clases, lo que muestra un buen equilibrio entre ambas métricas.</a:t>
            </a:r>
            <a:endParaRPr>
              <a:solidFill>
                <a:schemeClr val="lt2"/>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s-419">
                <a:solidFill>
                  <a:schemeClr val="lt2"/>
                </a:solidFill>
                <a:latin typeface="Roboto"/>
                <a:ea typeface="Roboto"/>
                <a:cs typeface="Roboto"/>
                <a:sym typeface="Roboto"/>
              </a:rPr>
              <a:t>La exactitud (accuracy) del modelo es del 96%, lo que indica un alto porcentaje de predicciones correctas en general.</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9"/>
          <p:cNvSpPr txBox="1"/>
          <p:nvPr>
            <p:ph type="title"/>
          </p:nvPr>
        </p:nvSpPr>
        <p:spPr>
          <a:xfrm>
            <a:off x="257725" y="2467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Rendimiento del modelo: </a:t>
            </a:r>
            <a:r>
              <a:rPr lang="es-419" sz="2600"/>
              <a:t>Curva de Roc y K-Fold</a:t>
            </a:r>
            <a:endParaRPr sz="2600"/>
          </a:p>
        </p:txBody>
      </p:sp>
      <p:pic>
        <p:nvPicPr>
          <p:cNvPr id="220" name="Google Shape;220;p29"/>
          <p:cNvPicPr preferRelativeResize="0"/>
          <p:nvPr/>
        </p:nvPicPr>
        <p:blipFill>
          <a:blip r:embed="rId3">
            <a:alphaModFix/>
          </a:blip>
          <a:stretch>
            <a:fillRect/>
          </a:stretch>
        </p:blipFill>
        <p:spPr>
          <a:xfrm>
            <a:off x="2414400" y="1994525"/>
            <a:ext cx="3738076" cy="2922650"/>
          </a:xfrm>
          <a:prstGeom prst="rect">
            <a:avLst/>
          </a:prstGeom>
          <a:noFill/>
          <a:ln>
            <a:noFill/>
          </a:ln>
        </p:spPr>
      </p:pic>
      <p:sp>
        <p:nvSpPr>
          <p:cNvPr id="221" name="Google Shape;221;p29"/>
          <p:cNvSpPr txBox="1"/>
          <p:nvPr/>
        </p:nvSpPr>
        <p:spPr>
          <a:xfrm>
            <a:off x="6152475" y="1791375"/>
            <a:ext cx="28719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419">
                <a:solidFill>
                  <a:schemeClr val="lt2"/>
                </a:solidFill>
                <a:latin typeface="Roboto"/>
                <a:ea typeface="Roboto"/>
                <a:cs typeface="Roboto"/>
                <a:sym typeface="Roboto"/>
              </a:rPr>
              <a:t>El modelo ha sido evaluado utilizando validación cruzada con 5 folds. La precisión promedio fue  0.81, lo que indica un rendimiento aceptable</a:t>
            </a:r>
            <a:r>
              <a:rPr lang="es-419"/>
              <a:t>.</a:t>
            </a:r>
            <a:endParaRPr/>
          </a:p>
        </p:txBody>
      </p:sp>
      <p:sp>
        <p:nvSpPr>
          <p:cNvPr id="222" name="Google Shape;222;p29"/>
          <p:cNvSpPr txBox="1"/>
          <p:nvPr>
            <p:ph idx="1" type="body"/>
          </p:nvPr>
        </p:nvSpPr>
        <p:spPr>
          <a:xfrm>
            <a:off x="7345450" y="3101625"/>
            <a:ext cx="1236600" cy="19152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419" sz="1050">
                <a:solidFill>
                  <a:srgbClr val="212121"/>
                </a:solidFill>
                <a:highlight>
                  <a:srgbClr val="FFFFFF"/>
                </a:highlight>
                <a:latin typeface="Courier New"/>
                <a:ea typeface="Courier New"/>
                <a:cs typeface="Courier New"/>
                <a:sym typeface="Courier New"/>
              </a:rPr>
              <a:t>Fold 1: 0.897</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rPr lang="es-419" sz="1050">
                <a:solidFill>
                  <a:srgbClr val="212121"/>
                </a:solidFill>
                <a:highlight>
                  <a:srgbClr val="FFFFFF"/>
                </a:highlight>
                <a:latin typeface="Courier New"/>
                <a:ea typeface="Courier New"/>
                <a:cs typeface="Courier New"/>
                <a:sym typeface="Courier New"/>
              </a:rPr>
              <a:t>Fold 2: 0.924</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rPr lang="es-419" sz="1050">
                <a:solidFill>
                  <a:srgbClr val="212121"/>
                </a:solidFill>
                <a:highlight>
                  <a:srgbClr val="FFFFFF"/>
                </a:highlight>
                <a:latin typeface="Courier New"/>
                <a:ea typeface="Courier New"/>
                <a:cs typeface="Courier New"/>
                <a:sym typeface="Courier New"/>
              </a:rPr>
              <a:t>Fold 3: 0.880</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rPr lang="es-419" sz="1050">
                <a:solidFill>
                  <a:srgbClr val="212121"/>
                </a:solidFill>
                <a:highlight>
                  <a:srgbClr val="FFFFFF"/>
                </a:highlight>
                <a:latin typeface="Courier New"/>
                <a:ea typeface="Courier New"/>
                <a:cs typeface="Courier New"/>
                <a:sym typeface="Courier New"/>
              </a:rPr>
              <a:t>Fold 4: 0.836</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rPr lang="es-419" sz="1050">
                <a:solidFill>
                  <a:srgbClr val="212121"/>
                </a:solidFill>
                <a:highlight>
                  <a:srgbClr val="FFFFFF"/>
                </a:highlight>
                <a:latin typeface="Courier New"/>
                <a:ea typeface="Courier New"/>
                <a:cs typeface="Courier New"/>
                <a:sym typeface="Courier New"/>
              </a:rPr>
              <a:t>Fold 5: 0.540</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rPr lang="es-419" sz="1050">
                <a:solidFill>
                  <a:srgbClr val="212121"/>
                </a:solidFill>
                <a:highlight>
                  <a:srgbClr val="FFFFFF"/>
                </a:highlight>
                <a:latin typeface="Courier New"/>
                <a:ea typeface="Courier New"/>
                <a:cs typeface="Courier New"/>
                <a:sym typeface="Courier New"/>
              </a:rPr>
              <a:t>.</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sz="1800"/>
          </a:p>
        </p:txBody>
      </p:sp>
      <p:sp>
        <p:nvSpPr>
          <p:cNvPr id="223" name="Google Shape;223;p29"/>
          <p:cNvSpPr txBox="1"/>
          <p:nvPr/>
        </p:nvSpPr>
        <p:spPr>
          <a:xfrm>
            <a:off x="442800" y="2421625"/>
            <a:ext cx="19716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419">
                <a:solidFill>
                  <a:schemeClr val="lt2"/>
                </a:solidFill>
                <a:latin typeface="Roboto"/>
                <a:ea typeface="Roboto"/>
                <a:cs typeface="Roboto"/>
                <a:sym typeface="Roboto"/>
              </a:rPr>
              <a:t>Con un valor AUC de 0.98 podemos afirmar que el modelo tiene un rendimiento significativamente mejor que el azar.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23"/>
                                        </p:tgtEl>
                                        <p:attrNameLst>
                                          <p:attrName>style.visibility</p:attrName>
                                        </p:attrNameLst>
                                      </p:cBhvr>
                                      <p:to>
                                        <p:strVal val="visible"/>
                                      </p:to>
                                    </p:set>
                                    <p:anim calcmode="lin" valueType="num">
                                      <p:cBhvr additive="base">
                                        <p:cTn dur="1000"/>
                                        <p:tgtEl>
                                          <p:spTgt spid="22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221"/>
                                        </p:tgtEl>
                                        <p:attrNameLst>
                                          <p:attrName>style.visibility</p:attrName>
                                        </p:attrNameLst>
                                      </p:cBhvr>
                                      <p:to>
                                        <p:strVal val="visible"/>
                                      </p:to>
                                    </p:set>
                                    <p:anim calcmode="lin" valueType="num">
                                      <p:cBhvr additive="base">
                                        <p:cTn dur="1000"/>
                                        <p:tgtEl>
                                          <p:spTgt spid="22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0"/>
          <p:cNvSpPr txBox="1"/>
          <p:nvPr>
            <p:ph type="title"/>
          </p:nvPr>
        </p:nvSpPr>
        <p:spPr>
          <a:xfrm>
            <a:off x="496125" y="31897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4200"/>
              <a:t>Conclusiones</a:t>
            </a:r>
            <a:endParaRPr/>
          </a:p>
        </p:txBody>
      </p:sp>
      <p:sp>
        <p:nvSpPr>
          <p:cNvPr id="229" name="Google Shape;229;p30"/>
          <p:cNvSpPr txBox="1"/>
          <p:nvPr>
            <p:ph idx="1" type="body"/>
          </p:nvPr>
        </p:nvSpPr>
        <p:spPr>
          <a:xfrm>
            <a:off x="317850" y="1798775"/>
            <a:ext cx="8630100" cy="31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t>Según</a:t>
            </a:r>
            <a:r>
              <a:rPr lang="es-419"/>
              <a:t> los resultados obtenidos, se observa que las variables que predicen el abandono </a:t>
            </a:r>
            <a:r>
              <a:rPr lang="es-419"/>
              <a:t>están</a:t>
            </a:r>
            <a:r>
              <a:rPr lang="es-419"/>
              <a:t> relacionadas con diferentes aspectos. Por un lado, se </a:t>
            </a:r>
            <a:r>
              <a:rPr lang="es-419"/>
              <a:t>encontró</a:t>
            </a:r>
            <a:r>
              <a:rPr lang="es-419"/>
              <a:t> que el precio que se paga por el servicio de internet tiene un impacto significativo en las probabilidades de abandono. Aquellos clientes que pagan </a:t>
            </a:r>
            <a:r>
              <a:rPr lang="es-419"/>
              <a:t>más</a:t>
            </a:r>
            <a:r>
              <a:rPr lang="es-419"/>
              <a:t> por este servicio tienen una mayor tendencia a abandonar por completo sus servicios contratados.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s-419"/>
              <a:t>Por otro lado, se </a:t>
            </a:r>
            <a:r>
              <a:rPr lang="es-419"/>
              <a:t>encontró</a:t>
            </a:r>
            <a:r>
              <a:rPr lang="es-419"/>
              <a:t> que la variable de tiempo de permanencia en la </a:t>
            </a:r>
            <a:r>
              <a:rPr lang="es-419"/>
              <a:t>compañía</a:t>
            </a:r>
            <a:r>
              <a:rPr lang="es-419"/>
              <a:t> influye en el abandono. A medida que el tiempo de permanencia disminuye, aumenta  la probabilidad de abandono. Esto sugiere que los clientes </a:t>
            </a:r>
            <a:r>
              <a:rPr lang="es-419"/>
              <a:t>más</a:t>
            </a:r>
            <a:r>
              <a:rPr lang="es-419"/>
              <a:t> nuevos en la </a:t>
            </a:r>
            <a:r>
              <a:rPr lang="es-419"/>
              <a:t>compañía</a:t>
            </a:r>
            <a:r>
              <a:rPr lang="es-419"/>
              <a:t> tienen una mayor </a:t>
            </a:r>
            <a:r>
              <a:rPr lang="es-419"/>
              <a:t>propensión</a:t>
            </a:r>
            <a:r>
              <a:rPr lang="es-419"/>
              <a:t> a abandonar en </a:t>
            </a:r>
            <a:r>
              <a:rPr lang="es-419"/>
              <a:t>comparación</a:t>
            </a:r>
            <a:r>
              <a:rPr lang="es-419"/>
              <a:t> con aquellos con mayor tiempo de permanencia.</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s-419"/>
              <a:t>Además</a:t>
            </a:r>
            <a:r>
              <a:rPr lang="es-419"/>
              <a:t> se </a:t>
            </a:r>
            <a:r>
              <a:rPr lang="es-419"/>
              <a:t>identificó</a:t>
            </a:r>
            <a:r>
              <a:rPr lang="es-419"/>
              <a:t> que la variable de </a:t>
            </a:r>
            <a:r>
              <a:rPr lang="es-419"/>
              <a:t>zona</a:t>
            </a:r>
            <a:r>
              <a:rPr lang="es-419"/>
              <a:t> en la que se encuentra el cliente es relevante en la </a:t>
            </a:r>
            <a:r>
              <a:rPr lang="es-419"/>
              <a:t>predicción</a:t>
            </a:r>
            <a:r>
              <a:rPr lang="es-419"/>
              <a:t> del abandono. Este hallazgo permite investigar </a:t>
            </a:r>
            <a:r>
              <a:rPr lang="es-419"/>
              <a:t>más</a:t>
            </a:r>
            <a:r>
              <a:rPr lang="es-419"/>
              <a:t> a fondo las zonas con mayor tasa de abandono para determinar si existen factores como competencia, problemas en la infraestructura del servicio, entre otros, que puedan influir en esta tendencia.</a:t>
            </a:r>
            <a:endParaRPr/>
          </a:p>
          <a:p>
            <a:pPr indent="0" lvl="0" marL="0" rtl="0" algn="l">
              <a:lnSpc>
                <a:spcPct val="100000"/>
              </a:lnSpc>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1"/>
          <p:cNvSpPr txBox="1"/>
          <p:nvPr>
            <p:ph type="title"/>
          </p:nvPr>
        </p:nvSpPr>
        <p:spPr>
          <a:xfrm>
            <a:off x="496125" y="31897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4200"/>
              <a:t>Conclusiones</a:t>
            </a:r>
            <a:endParaRPr/>
          </a:p>
        </p:txBody>
      </p:sp>
      <p:sp>
        <p:nvSpPr>
          <p:cNvPr id="235" name="Google Shape;235;p31"/>
          <p:cNvSpPr txBox="1"/>
          <p:nvPr>
            <p:ph idx="1" type="body"/>
          </p:nvPr>
        </p:nvSpPr>
        <p:spPr>
          <a:xfrm>
            <a:off x="317850" y="1798775"/>
            <a:ext cx="8630100" cy="329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t>Asimismo</a:t>
            </a:r>
            <a:r>
              <a:rPr lang="es-419"/>
              <a:t>, se </a:t>
            </a:r>
            <a:r>
              <a:rPr lang="es-419"/>
              <a:t>encontró</a:t>
            </a:r>
            <a:r>
              <a:rPr lang="es-419"/>
              <a:t> que el cambio de velocidad del servicio </a:t>
            </a:r>
            <a:r>
              <a:rPr lang="es-419"/>
              <a:t>también</a:t>
            </a:r>
            <a:r>
              <a:rPr lang="es-419"/>
              <a:t> juega un papel importante. Los clientes que han experimentado cambios en la velocidad de su </a:t>
            </a:r>
            <a:r>
              <a:rPr lang="es-419"/>
              <a:t>conexión</a:t>
            </a:r>
            <a:r>
              <a:rPr lang="es-419"/>
              <a:t> presentan </a:t>
            </a:r>
            <a:r>
              <a:rPr lang="es-419"/>
              <a:t>mayores</a:t>
            </a:r>
            <a:r>
              <a:rPr lang="es-419"/>
              <a:t> probabilidades de abandono en </a:t>
            </a:r>
            <a:r>
              <a:rPr lang="es-419"/>
              <a:t>comparación</a:t>
            </a:r>
            <a:r>
              <a:rPr lang="es-419"/>
              <a:t> con aquellos que no han tenido modificaciones en su servicio. Este resultado indica que los clientes pueden estar insatisfechos con el servicio </a:t>
            </a:r>
            <a:r>
              <a:rPr lang="es-419"/>
              <a:t>después</a:t>
            </a:r>
            <a:r>
              <a:rPr lang="es-419"/>
              <a:t> de experimentar cambios en la velocidad.</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s-419"/>
              <a:t>En </a:t>
            </a:r>
            <a:r>
              <a:rPr lang="es-419"/>
              <a:t>relación</a:t>
            </a:r>
            <a:r>
              <a:rPr lang="es-419"/>
              <a:t> a la variable “CRUCE_ACTIVO”, que indica </a:t>
            </a:r>
            <a:r>
              <a:rPr lang="es-419"/>
              <a:t>el</a:t>
            </a:r>
            <a:r>
              <a:rPr lang="es-419"/>
              <a:t> </a:t>
            </a:r>
            <a:r>
              <a:rPr lang="es-419"/>
              <a:t>tipo</a:t>
            </a:r>
            <a:r>
              <a:rPr lang="es-419"/>
              <a:t> de servicios contratados por el cliente, se </a:t>
            </a:r>
            <a:r>
              <a:rPr lang="es-419"/>
              <a:t>observó</a:t>
            </a:r>
            <a:r>
              <a:rPr lang="es-419"/>
              <a:t> que aquellos que tienen </a:t>
            </a:r>
            <a:r>
              <a:rPr lang="es-419"/>
              <a:t>contratado</a:t>
            </a:r>
            <a:r>
              <a:rPr lang="es-419"/>
              <a:t> el </a:t>
            </a:r>
            <a:r>
              <a:rPr lang="es-419"/>
              <a:t>servicio</a:t>
            </a:r>
            <a:r>
              <a:rPr lang="es-419"/>
              <a:t> de internet (BA) presentan mayores </a:t>
            </a:r>
            <a:r>
              <a:rPr lang="es-419"/>
              <a:t>probabilidades</a:t>
            </a:r>
            <a:r>
              <a:rPr lang="es-419"/>
              <a:t> de abandono en </a:t>
            </a:r>
            <a:r>
              <a:rPr lang="es-419"/>
              <a:t>comparación</a:t>
            </a:r>
            <a:r>
              <a:rPr lang="es-419"/>
              <a:t> con aquellos que tienen otros servicios adicionales. Esto sugiere que la falta de </a:t>
            </a:r>
            <a:r>
              <a:rPr lang="es-419"/>
              <a:t>diversificación</a:t>
            </a:r>
            <a:r>
              <a:rPr lang="es-419"/>
              <a:t> en los servicios contratados puede influir en la </a:t>
            </a:r>
            <a:r>
              <a:rPr lang="es-419"/>
              <a:t>decisión</a:t>
            </a:r>
            <a:r>
              <a:rPr lang="es-419"/>
              <a:t> de abandonar.</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s-419"/>
              <a:t>Se encontro tambien que los clientes que tienen contratado el servicio de </a:t>
            </a:r>
            <a:r>
              <a:rPr lang="es-419"/>
              <a:t>telefonía</a:t>
            </a:r>
            <a:r>
              <a:rPr lang="es-419"/>
              <a:t> presentan menores probabilidades de abandono. Esto indica que la presencia de este servicio puede contribuir a una mayor </a:t>
            </a:r>
            <a:r>
              <a:rPr lang="es-419"/>
              <a:t>retención</a:t>
            </a:r>
            <a:r>
              <a:rPr lang="es-419"/>
              <a:t> de clientes.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320900" y="233525"/>
            <a:ext cx="4056000" cy="163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sz="4200"/>
              <a:t>El problema</a:t>
            </a:r>
            <a:endParaRPr sz="3500"/>
          </a:p>
        </p:txBody>
      </p:sp>
      <p:sp>
        <p:nvSpPr>
          <p:cNvPr id="75" name="Google Shape;75;p14"/>
          <p:cNvSpPr txBox="1"/>
          <p:nvPr>
            <p:ph idx="4294967295" type="body"/>
          </p:nvPr>
        </p:nvSpPr>
        <p:spPr>
          <a:xfrm>
            <a:off x="467850" y="1616975"/>
            <a:ext cx="4003800" cy="30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800">
                <a:solidFill>
                  <a:srgbClr val="999999"/>
                </a:solidFill>
              </a:rPr>
              <a:t>¿Cual es el porcentaje de abandono durante un tiempo determinado?</a:t>
            </a:r>
            <a:endParaRPr b="1" sz="1800">
              <a:solidFill>
                <a:srgbClr val="999999"/>
              </a:solidFill>
            </a:endParaRPr>
          </a:p>
          <a:p>
            <a:pPr indent="0" lvl="0" marL="0" rtl="0" algn="l">
              <a:spcBef>
                <a:spcPts val="1600"/>
              </a:spcBef>
              <a:spcAft>
                <a:spcPts val="0"/>
              </a:spcAft>
              <a:buNone/>
            </a:pPr>
            <a:r>
              <a:rPr b="1" lang="es-419" sz="1800">
                <a:solidFill>
                  <a:srgbClr val="999999"/>
                </a:solidFill>
              </a:rPr>
              <a:t>¿Existe relación entre la zona de un cliente y el abandono?</a:t>
            </a:r>
            <a:endParaRPr b="1" sz="1800">
              <a:solidFill>
                <a:srgbClr val="999999"/>
              </a:solidFill>
            </a:endParaRPr>
          </a:p>
          <a:p>
            <a:pPr indent="0" lvl="0" marL="0" rtl="0" algn="l">
              <a:spcBef>
                <a:spcPts val="1600"/>
              </a:spcBef>
              <a:spcAft>
                <a:spcPts val="0"/>
              </a:spcAft>
              <a:buNone/>
            </a:pPr>
            <a:r>
              <a:rPr b="1" lang="es-419" sz="1800">
                <a:solidFill>
                  <a:srgbClr val="999999"/>
                </a:solidFill>
              </a:rPr>
              <a:t>¿Existe relación entre la antigüedad de un cliente y el abandono?</a:t>
            </a:r>
            <a:endParaRPr b="1" sz="1800">
              <a:solidFill>
                <a:srgbClr val="999999"/>
              </a:solidFill>
            </a:endParaRPr>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sz="1800"/>
          </a:p>
        </p:txBody>
      </p:sp>
      <p:sp>
        <p:nvSpPr>
          <p:cNvPr id="76" name="Google Shape;76;p14"/>
          <p:cNvSpPr txBox="1"/>
          <p:nvPr>
            <p:ph idx="4294967295" type="body"/>
          </p:nvPr>
        </p:nvSpPr>
        <p:spPr>
          <a:xfrm>
            <a:off x="4515900" y="1617100"/>
            <a:ext cx="4056000" cy="30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700">
                <a:solidFill>
                  <a:srgbClr val="999999"/>
                </a:solidFill>
              </a:rPr>
              <a:t>¿Existe relación entre el servicio contratado de un cliente y el abandono?</a:t>
            </a:r>
            <a:endParaRPr b="1" sz="1700">
              <a:solidFill>
                <a:srgbClr val="999999"/>
              </a:solidFill>
            </a:endParaRPr>
          </a:p>
          <a:p>
            <a:pPr indent="0" lvl="0" marL="0" rtl="0" algn="l">
              <a:spcBef>
                <a:spcPts val="1600"/>
              </a:spcBef>
              <a:spcAft>
                <a:spcPts val="0"/>
              </a:spcAft>
              <a:buNone/>
            </a:pPr>
            <a:r>
              <a:rPr b="1" lang="es-419" sz="1700">
                <a:solidFill>
                  <a:srgbClr val="999999"/>
                </a:solidFill>
              </a:rPr>
              <a:t>¿Existe relación entre la cantidad de reclamos durante los últimos tres meses y el abandono del cliente?</a:t>
            </a:r>
            <a:endParaRPr b="1" sz="1700">
              <a:solidFill>
                <a:srgbClr val="999999"/>
              </a:solidFill>
            </a:endParaRPr>
          </a:p>
          <a:p>
            <a:pPr indent="0" lvl="0" marL="0" marR="0" rtl="0" algn="l">
              <a:lnSpc>
                <a:spcPct val="115000"/>
              </a:lnSpc>
              <a:spcBef>
                <a:spcPts val="1600"/>
              </a:spcBef>
              <a:spcAft>
                <a:spcPts val="0"/>
              </a:spcAft>
              <a:buNone/>
            </a:pPr>
            <a:r>
              <a:rPr b="1" lang="es-419" sz="1700">
                <a:solidFill>
                  <a:srgbClr val="999999"/>
                </a:solidFill>
              </a:rPr>
              <a:t>¿Existe relación entre un upgrade de velocidad y el abandono del </a:t>
            </a:r>
            <a:r>
              <a:rPr b="1" lang="es-419">
                <a:solidFill>
                  <a:srgbClr val="999999"/>
                </a:solidFill>
              </a:rPr>
              <a:t>cliente</a:t>
            </a:r>
            <a:r>
              <a:rPr b="1" lang="es-419" sz="1700">
                <a:solidFill>
                  <a:srgbClr val="999999"/>
                </a:solidFill>
              </a:rPr>
              <a:t>?</a:t>
            </a:r>
            <a:endParaRPr b="1" sz="1700">
              <a:solidFill>
                <a:srgbClr val="999999"/>
              </a:solidFill>
            </a:endParaRPr>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2"/>
          <p:cNvSpPr txBox="1"/>
          <p:nvPr>
            <p:ph type="title"/>
          </p:nvPr>
        </p:nvSpPr>
        <p:spPr>
          <a:xfrm>
            <a:off x="496125" y="31897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4200"/>
              <a:t>Conclusiones</a:t>
            </a:r>
            <a:endParaRPr/>
          </a:p>
        </p:txBody>
      </p:sp>
      <p:sp>
        <p:nvSpPr>
          <p:cNvPr id="241" name="Google Shape;241;p32"/>
          <p:cNvSpPr txBox="1"/>
          <p:nvPr>
            <p:ph idx="1" type="body"/>
          </p:nvPr>
        </p:nvSpPr>
        <p:spPr>
          <a:xfrm>
            <a:off x="317850" y="1798775"/>
            <a:ext cx="8630100" cy="329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t>En resumen, los resultados del modelo señalan que el abandono </a:t>
            </a:r>
            <a:r>
              <a:rPr lang="es-419"/>
              <a:t>está</a:t>
            </a:r>
            <a:r>
              <a:rPr lang="es-419"/>
              <a:t> relacionado con el precio de internet, el </a:t>
            </a:r>
            <a:r>
              <a:rPr lang="es-419"/>
              <a:t>tiempo</a:t>
            </a:r>
            <a:r>
              <a:rPr lang="es-419"/>
              <a:t> de permanencia, la zona </a:t>
            </a:r>
            <a:r>
              <a:rPr lang="es-419"/>
              <a:t>geográfica</a:t>
            </a:r>
            <a:r>
              <a:rPr lang="es-419"/>
              <a:t>, los cambios de velocidad, la </a:t>
            </a:r>
            <a:r>
              <a:rPr lang="es-419"/>
              <a:t>diversificación</a:t>
            </a:r>
            <a:r>
              <a:rPr lang="es-419"/>
              <a:t> de los servicios contratados y la presencia del servicio de </a:t>
            </a:r>
            <a:r>
              <a:rPr lang="es-419"/>
              <a:t>telefonía</a:t>
            </a:r>
            <a:r>
              <a:rPr lang="es-419"/>
              <a:t>.</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s-419"/>
              <a:t>Estos hallazgos pueden ser utilizados para tomar medidas </a:t>
            </a:r>
            <a:r>
              <a:rPr lang="es-419"/>
              <a:t>específicas</a:t>
            </a:r>
            <a:r>
              <a:rPr lang="es-419"/>
              <a:t> orientadas a reducir el abandono y mejorar la </a:t>
            </a:r>
            <a:r>
              <a:rPr lang="es-419"/>
              <a:t>retención</a:t>
            </a:r>
            <a:r>
              <a:rPr lang="es-419"/>
              <a:t> de clientes en la </a:t>
            </a:r>
            <a:r>
              <a:rPr lang="es-419"/>
              <a:t>compañía</a:t>
            </a:r>
            <a:r>
              <a:rPr lang="es-419"/>
              <a:t>.</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descr="Primer plano lateral de una mano que desliza una perilla en una mezcladora de sonidos" id="81" name="Google Shape;81;p15"/>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2" name="Google Shape;82;p15"/>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a:solidFill>
                  <a:schemeClr val="lt1"/>
                </a:solidFill>
              </a:rPr>
              <a:t>La solución</a:t>
            </a:r>
            <a:endParaRPr>
              <a:solidFill>
                <a:schemeClr val="lt1"/>
              </a:solidFill>
            </a:endParaRPr>
          </a:p>
        </p:txBody>
      </p:sp>
      <p:sp>
        <p:nvSpPr>
          <p:cNvPr id="83" name="Google Shape;83;p15"/>
          <p:cNvSpPr txBox="1"/>
          <p:nvPr>
            <p:ph idx="2" type="body"/>
          </p:nvPr>
        </p:nvSpPr>
        <p:spPr>
          <a:xfrm>
            <a:off x="4939500" y="176925"/>
            <a:ext cx="4008600" cy="4800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s-419" sz="2600"/>
              <a:t>B</a:t>
            </a:r>
            <a:r>
              <a:rPr lang="es-419" sz="2600"/>
              <a:t>uscaremos identificar las variables más relevantes que explican el abandono de diferentes servicios en una compañía de telecomunicaciones mediante el tratamiento de los datos y el uso del modelo  Random Forest.</a:t>
            </a:r>
            <a:endParaRPr/>
          </a:p>
        </p:txBody>
      </p:sp>
    </p:spTree>
  </p:cSld>
  <p:clrMapOvr>
    <a:masterClrMapping/>
  </p:clrMapOvr>
  <p:transition spd="med">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1000"/>
                                        <p:tgtEl>
                                          <p:spTgt spid="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269450" y="229200"/>
            <a:ext cx="2808000" cy="6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sz="3000"/>
              <a:t>Dataset</a:t>
            </a:r>
            <a:r>
              <a:rPr lang="es-419" sz="3000" u="sng"/>
              <a:t> </a:t>
            </a:r>
            <a:endParaRPr sz="3000" u="sng"/>
          </a:p>
        </p:txBody>
      </p:sp>
      <p:sp>
        <p:nvSpPr>
          <p:cNvPr id="89" name="Google Shape;89;p16"/>
          <p:cNvSpPr txBox="1"/>
          <p:nvPr>
            <p:ph idx="1" type="body"/>
          </p:nvPr>
        </p:nvSpPr>
        <p:spPr>
          <a:xfrm>
            <a:off x="269450" y="1166675"/>
            <a:ext cx="2808000" cy="3052200"/>
          </a:xfrm>
          <a:prstGeom prst="rect">
            <a:avLst/>
          </a:prstGeom>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s-419" sz="2200">
                <a:solidFill>
                  <a:schemeClr val="accent4"/>
                </a:solidFill>
                <a:latin typeface="Calibri"/>
                <a:ea typeface="Calibri"/>
                <a:cs typeface="Calibri"/>
                <a:sym typeface="Calibri"/>
              </a:rPr>
              <a:t>Contamos con un dataframe de variables nominales y </a:t>
            </a:r>
            <a:r>
              <a:rPr lang="es-419" sz="2200">
                <a:solidFill>
                  <a:schemeClr val="accent4"/>
                </a:solidFill>
                <a:latin typeface="Calibri"/>
                <a:ea typeface="Calibri"/>
                <a:cs typeface="Calibri"/>
                <a:sym typeface="Calibri"/>
              </a:rPr>
              <a:t>numéricas representadas en 24 columnas con un total de </a:t>
            </a:r>
            <a:r>
              <a:rPr lang="es-419" sz="2200">
                <a:solidFill>
                  <a:schemeClr val="accent4"/>
                </a:solidFill>
                <a:latin typeface="Calibri"/>
                <a:ea typeface="Calibri"/>
                <a:cs typeface="Calibri"/>
                <a:sym typeface="Calibri"/>
              </a:rPr>
              <a:t> 156.118 filas </a:t>
            </a:r>
            <a:r>
              <a:rPr lang="es-419" sz="2200">
                <a:solidFill>
                  <a:schemeClr val="accent4"/>
                </a:solidFill>
                <a:latin typeface="Calibri"/>
                <a:ea typeface="Calibri"/>
                <a:cs typeface="Calibri"/>
                <a:sym typeface="Calibri"/>
              </a:rPr>
              <a:t>proporcionado</a:t>
            </a:r>
            <a:r>
              <a:rPr lang="es-419" sz="2200">
                <a:solidFill>
                  <a:schemeClr val="accent4"/>
                </a:solidFill>
                <a:latin typeface="Calibri"/>
                <a:ea typeface="Calibri"/>
                <a:cs typeface="Calibri"/>
                <a:sym typeface="Calibri"/>
              </a:rPr>
              <a:t> por la empresa de servicios de telecomunicaciones</a:t>
            </a:r>
            <a:endParaRPr sz="2200">
              <a:solidFill>
                <a:schemeClr val="accent4"/>
              </a:solidFill>
              <a:latin typeface="Calibri"/>
              <a:ea typeface="Calibri"/>
              <a:cs typeface="Calibri"/>
              <a:sym typeface="Calibri"/>
            </a:endParaRPr>
          </a:p>
          <a:p>
            <a:pPr indent="0" lvl="0" marL="0" rtl="0" algn="ctr">
              <a:spcBef>
                <a:spcPts val="0"/>
              </a:spcBef>
              <a:spcAft>
                <a:spcPts val="1600"/>
              </a:spcAft>
              <a:buNone/>
            </a:pPr>
            <a:r>
              <a:t/>
            </a:r>
            <a:endParaRPr sz="2200"/>
          </a:p>
        </p:txBody>
      </p:sp>
      <p:sp>
        <p:nvSpPr>
          <p:cNvPr id="90" name="Google Shape;90;p16"/>
          <p:cNvSpPr txBox="1"/>
          <p:nvPr>
            <p:ph type="title"/>
          </p:nvPr>
        </p:nvSpPr>
        <p:spPr>
          <a:xfrm>
            <a:off x="4204375" y="1210775"/>
            <a:ext cx="4038600" cy="5622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1800"/>
              <a:t>Tratamiento de Outliers </a:t>
            </a:r>
            <a:endParaRPr sz="1800"/>
          </a:p>
        </p:txBody>
      </p:sp>
      <p:sp>
        <p:nvSpPr>
          <p:cNvPr id="91" name="Google Shape;91;p16"/>
          <p:cNvSpPr txBox="1"/>
          <p:nvPr>
            <p:ph type="title"/>
          </p:nvPr>
        </p:nvSpPr>
        <p:spPr>
          <a:xfrm>
            <a:off x="3662575" y="229200"/>
            <a:ext cx="5287800" cy="8037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3000"/>
              <a:t>Tratamiento de datos</a:t>
            </a:r>
            <a:endParaRPr sz="3000"/>
          </a:p>
        </p:txBody>
      </p:sp>
      <p:sp>
        <p:nvSpPr>
          <p:cNvPr id="92" name="Google Shape;92;p16"/>
          <p:cNvSpPr txBox="1"/>
          <p:nvPr>
            <p:ph type="title"/>
          </p:nvPr>
        </p:nvSpPr>
        <p:spPr>
          <a:xfrm>
            <a:off x="4204375" y="1950838"/>
            <a:ext cx="4038600" cy="5622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1800"/>
              <a:t>Tratamiento de datos nulos </a:t>
            </a:r>
            <a:endParaRPr sz="1800"/>
          </a:p>
        </p:txBody>
      </p:sp>
      <p:sp>
        <p:nvSpPr>
          <p:cNvPr id="93" name="Google Shape;93;p16"/>
          <p:cNvSpPr txBox="1"/>
          <p:nvPr>
            <p:ph type="title"/>
          </p:nvPr>
        </p:nvSpPr>
        <p:spPr>
          <a:xfrm>
            <a:off x="4204375" y="2630813"/>
            <a:ext cx="4038600" cy="5622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1800"/>
              <a:t>Eliminación</a:t>
            </a:r>
            <a:r>
              <a:rPr lang="es-419" sz="1800"/>
              <a:t> de campos que no sirven como variables predictoras</a:t>
            </a:r>
            <a:endParaRPr sz="1800"/>
          </a:p>
        </p:txBody>
      </p:sp>
      <p:sp>
        <p:nvSpPr>
          <p:cNvPr id="94" name="Google Shape;94;p16"/>
          <p:cNvSpPr txBox="1"/>
          <p:nvPr>
            <p:ph type="title"/>
          </p:nvPr>
        </p:nvSpPr>
        <p:spPr>
          <a:xfrm>
            <a:off x="4204375" y="3340850"/>
            <a:ext cx="4038600" cy="5622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1800"/>
              <a:t>Transformación</a:t>
            </a:r>
            <a:r>
              <a:rPr lang="es-419" sz="1800"/>
              <a:t> de variables nominales a </a:t>
            </a:r>
            <a:r>
              <a:rPr lang="es-419" sz="1800"/>
              <a:t>numéricas</a:t>
            </a:r>
            <a:r>
              <a:rPr lang="es-419" sz="1800"/>
              <a:t> </a:t>
            </a:r>
            <a:endParaRPr sz="1800"/>
          </a:p>
        </p:txBody>
      </p:sp>
      <p:sp>
        <p:nvSpPr>
          <p:cNvPr id="95" name="Google Shape;95;p16"/>
          <p:cNvSpPr txBox="1"/>
          <p:nvPr>
            <p:ph type="title"/>
          </p:nvPr>
        </p:nvSpPr>
        <p:spPr>
          <a:xfrm>
            <a:off x="4204375" y="4050875"/>
            <a:ext cx="4038600" cy="7749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sz="1800"/>
              <a:t>Cambio en variables con datos de tipo flotantes a enteros</a:t>
            </a:r>
            <a:endParaRPr sz="1800">
              <a:solidFill>
                <a:srgbClr val="000000"/>
              </a:solidFill>
              <a:latin typeface="Arial"/>
              <a:ea typeface="Arial"/>
              <a:cs typeface="Arial"/>
              <a:sym typeface="Arial"/>
            </a:endParaRPr>
          </a:p>
          <a:p>
            <a:pPr indent="0" lvl="0" marL="0" rtl="0" algn="ctr">
              <a:spcBef>
                <a:spcPts val="0"/>
              </a:spcBef>
              <a:spcAft>
                <a:spcPts val="0"/>
              </a:spcAft>
              <a:buNone/>
            </a:pPr>
            <a:r>
              <a:t/>
            </a:r>
            <a:endParaRPr sz="1800"/>
          </a:p>
        </p:txBody>
      </p:sp>
    </p:spTree>
  </p:cSld>
  <p:clrMapOvr>
    <a:masterClrMapping/>
  </p:clrMapOvr>
  <p:transition spd="med">
    <p:fade thruBlk="1"/>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1000"/>
                                        <p:tgtEl>
                                          <p:spTgt spid="8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226075" y="357800"/>
            <a:ext cx="2808000" cy="131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sz="3000">
                <a:solidFill>
                  <a:schemeClr val="accent4"/>
                </a:solidFill>
              </a:rPr>
              <a:t>Identificación</a:t>
            </a:r>
            <a:r>
              <a:rPr lang="es-419" sz="3000">
                <a:solidFill>
                  <a:schemeClr val="accent4"/>
                </a:solidFill>
              </a:rPr>
              <a:t> y tratamiento de Outliers</a:t>
            </a:r>
            <a:endParaRPr sz="3000">
              <a:solidFill>
                <a:schemeClr val="accent4"/>
              </a:solidFill>
            </a:endParaRPr>
          </a:p>
        </p:txBody>
      </p:sp>
      <p:sp>
        <p:nvSpPr>
          <p:cNvPr id="101" name="Google Shape;101;p17"/>
          <p:cNvSpPr txBox="1"/>
          <p:nvPr>
            <p:ph idx="1" type="body"/>
          </p:nvPr>
        </p:nvSpPr>
        <p:spPr>
          <a:xfrm>
            <a:off x="226075" y="1881950"/>
            <a:ext cx="2808000" cy="10800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s-419" sz="1800">
                <a:solidFill>
                  <a:schemeClr val="accent4"/>
                </a:solidFill>
              </a:rPr>
              <a:t>Con el tratamiento de outlier el boxplot de las variables del </a:t>
            </a:r>
            <a:r>
              <a:rPr lang="es-419" sz="1800">
                <a:solidFill>
                  <a:schemeClr val="accent4"/>
                </a:solidFill>
              </a:rPr>
              <a:t>dataset</a:t>
            </a:r>
            <a:r>
              <a:rPr lang="es-419" sz="1800">
                <a:solidFill>
                  <a:schemeClr val="accent4"/>
                </a:solidFill>
              </a:rPr>
              <a:t> mejora sustancialmente en </a:t>
            </a:r>
            <a:r>
              <a:rPr lang="es-419" sz="1800">
                <a:solidFill>
                  <a:schemeClr val="accent4"/>
                </a:solidFill>
              </a:rPr>
              <a:t>términos</a:t>
            </a:r>
            <a:r>
              <a:rPr lang="es-419" sz="1800">
                <a:solidFill>
                  <a:schemeClr val="accent4"/>
                </a:solidFill>
              </a:rPr>
              <a:t> de datos </a:t>
            </a:r>
            <a:r>
              <a:rPr lang="es-419" sz="1800">
                <a:solidFill>
                  <a:schemeClr val="accent4"/>
                </a:solidFill>
              </a:rPr>
              <a:t>anómalos</a:t>
            </a:r>
            <a:r>
              <a:rPr lang="es-419" sz="1800">
                <a:solidFill>
                  <a:schemeClr val="accent4"/>
                </a:solidFill>
              </a:rPr>
              <a:t>.</a:t>
            </a:r>
            <a:endParaRPr sz="1800">
              <a:solidFill>
                <a:schemeClr val="accent4"/>
              </a:solidFill>
            </a:endParaRPr>
          </a:p>
          <a:p>
            <a:pPr indent="0" lvl="0" marL="0" rtl="0" algn="l">
              <a:spcBef>
                <a:spcPts val="0"/>
              </a:spcBef>
              <a:spcAft>
                <a:spcPts val="1600"/>
              </a:spcAft>
              <a:buNone/>
            </a:pPr>
            <a:r>
              <a:t/>
            </a:r>
            <a:endParaRPr sz="2200"/>
          </a:p>
        </p:txBody>
      </p:sp>
      <p:sp>
        <p:nvSpPr>
          <p:cNvPr id="102" name="Google Shape;102;p17"/>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a:t>Análisis</a:t>
            </a:r>
            <a:r>
              <a:rPr lang="es-419"/>
              <a:t> de datos</a:t>
            </a:r>
            <a:endParaRPr/>
          </a:p>
        </p:txBody>
      </p:sp>
      <p:sp>
        <p:nvSpPr>
          <p:cNvPr id="103" name="Google Shape;103;p17"/>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a:t>Detección</a:t>
            </a:r>
            <a:r>
              <a:rPr lang="es-419"/>
              <a:t> de datos </a:t>
            </a:r>
            <a:r>
              <a:rPr lang="es-419"/>
              <a:t>atípicos</a:t>
            </a:r>
            <a:endParaRPr/>
          </a:p>
        </p:txBody>
      </p:sp>
      <p:sp>
        <p:nvSpPr>
          <p:cNvPr id="104" name="Google Shape;104;p17"/>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s-419"/>
              <a:t>Clasificación y eliminación </a:t>
            </a:r>
            <a:endParaRPr/>
          </a:p>
        </p:txBody>
      </p:sp>
      <p:sp>
        <p:nvSpPr>
          <p:cNvPr id="105" name="Google Shape;105;p17"/>
          <p:cNvSpPr/>
          <p:nvPr/>
        </p:nvSpPr>
        <p:spPr>
          <a:xfrm>
            <a:off x="6031500" y="1497400"/>
            <a:ext cx="384600" cy="5934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6031500" y="3073750"/>
            <a:ext cx="384600" cy="5934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02">
                                            <p:txEl>
                                              <p:pRg end="0" st="0"/>
                                            </p:txEl>
                                          </p:spTgt>
                                        </p:tgtEl>
                                        <p:attrNameLst>
                                          <p:attrName>style.visibility</p:attrName>
                                        </p:attrNameLst>
                                      </p:cBhvr>
                                      <p:to>
                                        <p:strVal val="visible"/>
                                      </p:to>
                                    </p:set>
                                    <p:anim calcmode="lin" valueType="num">
                                      <p:cBhvr additive="base">
                                        <p:cTn dur="1000"/>
                                        <p:tgtEl>
                                          <p:spTgt spid="102">
                                            <p:txEl>
                                              <p:pRg end="0" st="0"/>
                                            </p:txEl>
                                          </p:spTgt>
                                        </p:tgtEl>
                                        <p:attrNameLst>
                                          <p:attrName>ppt_w</p:attrName>
                                        </p:attrNameLst>
                                      </p:cBhvr>
                                      <p:tavLst>
                                        <p:tav fmla="" tm="0">
                                          <p:val>
                                            <p:strVal val="0"/>
                                          </p:val>
                                        </p:tav>
                                        <p:tav fmla="" tm="100000">
                                          <p:val>
                                            <p:strVal val="#ppt_w"/>
                                          </p:val>
                                        </p:tav>
                                      </p:tavLst>
                                    </p:anim>
                                    <p:anim calcmode="lin" valueType="num">
                                      <p:cBhvr additive="base">
                                        <p:cTn dur="1000"/>
                                        <p:tgtEl>
                                          <p:spTgt spid="102">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03">
                                            <p:txEl>
                                              <p:pRg end="0" st="0"/>
                                            </p:txEl>
                                          </p:spTgt>
                                        </p:tgtEl>
                                        <p:attrNameLst>
                                          <p:attrName>style.visibility</p:attrName>
                                        </p:attrNameLst>
                                      </p:cBhvr>
                                      <p:to>
                                        <p:strVal val="visible"/>
                                      </p:to>
                                    </p:set>
                                    <p:anim calcmode="lin" valueType="num">
                                      <p:cBhvr additive="base">
                                        <p:cTn dur="1000"/>
                                        <p:tgtEl>
                                          <p:spTgt spid="103">
                                            <p:txEl>
                                              <p:pRg end="0" st="0"/>
                                            </p:txEl>
                                          </p:spTgt>
                                        </p:tgtEl>
                                        <p:attrNameLst>
                                          <p:attrName>ppt_w</p:attrName>
                                        </p:attrNameLst>
                                      </p:cBhvr>
                                      <p:tavLst>
                                        <p:tav fmla="" tm="0">
                                          <p:val>
                                            <p:strVal val="0"/>
                                          </p:val>
                                        </p:tav>
                                        <p:tav fmla="" tm="100000">
                                          <p:val>
                                            <p:strVal val="#ppt_w"/>
                                          </p:val>
                                        </p:tav>
                                      </p:tavLst>
                                    </p:anim>
                                    <p:anim calcmode="lin" valueType="num">
                                      <p:cBhvr additive="base">
                                        <p:cTn dur="1000"/>
                                        <p:tgtEl>
                                          <p:spTgt spid="103">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 calcmode="lin" valueType="num">
                                      <p:cBhvr additive="base">
                                        <p:cTn dur="1000"/>
                                        <p:tgtEl>
                                          <p:spTgt spid="104">
                                            <p:txEl>
                                              <p:pRg end="0" st="0"/>
                                            </p:txEl>
                                          </p:spTgt>
                                        </p:tgtEl>
                                        <p:attrNameLst>
                                          <p:attrName>ppt_w</p:attrName>
                                        </p:attrNameLst>
                                      </p:cBhvr>
                                      <p:tavLst>
                                        <p:tav fmla="" tm="0">
                                          <p:val>
                                            <p:strVal val="0"/>
                                          </p:val>
                                        </p:tav>
                                        <p:tav fmla="" tm="100000">
                                          <p:val>
                                            <p:strVal val="#ppt_w"/>
                                          </p:val>
                                        </p:tav>
                                      </p:tavLst>
                                    </p:anim>
                                    <p:anim calcmode="lin" valueType="num">
                                      <p:cBhvr additive="base">
                                        <p:cTn dur="1000"/>
                                        <p:tgtEl>
                                          <p:spTgt spid="104">
                                            <p:txEl>
                                              <p:pRg end="0" st="0"/>
                                            </p:txEl>
                                          </p:spTgt>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descr="Primer plano lateral de una mano que desliza una perilla en una mezcladora de sonidos" id="111" name="Google Shape;111;p18"/>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12" name="Google Shape;112;p1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a:t>Exploración</a:t>
            </a:r>
            <a:r>
              <a:rPr lang="es-419"/>
              <a:t> del dataset e </a:t>
            </a:r>
            <a:r>
              <a:rPr lang="es-419"/>
              <a:t>hipótesis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Porcentaje de abandono por zona</a:t>
            </a:r>
            <a:endParaRPr sz="3400">
              <a:solidFill>
                <a:schemeClr val="accent4"/>
              </a:solidFill>
            </a:endParaRPr>
          </a:p>
        </p:txBody>
      </p:sp>
      <p:cxnSp>
        <p:nvCxnSpPr>
          <p:cNvPr id="118" name="Google Shape;118;p19"/>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cxnSp>
        <p:nvCxnSpPr>
          <p:cNvPr id="119" name="Google Shape;119;p19"/>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20" name="Google Shape;120;p19"/>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21" name="Google Shape;121;p19"/>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22" name="Google Shape;122;p19"/>
          <p:cNvSpPr txBox="1"/>
          <p:nvPr/>
        </p:nvSpPr>
        <p:spPr>
          <a:xfrm>
            <a:off x="5505450" y="1522475"/>
            <a:ext cx="3383700" cy="3679800"/>
          </a:xfrm>
          <a:prstGeom prst="rect">
            <a:avLst/>
          </a:prstGeom>
          <a:noFill/>
          <a:ln>
            <a:noFill/>
          </a:ln>
        </p:spPr>
        <p:txBody>
          <a:bodyPr anchorCtr="0" anchor="t" bIns="91425" lIns="91425" spcFirstLastPara="1" rIns="91425" wrap="square" tIns="91425">
            <a:noAutofit/>
          </a:bodyPr>
          <a:lstStyle/>
          <a:p>
            <a:pPr indent="0" lvl="0" marL="0" rtl="0" algn="l">
              <a:lnSpc>
                <a:spcPct val="130434"/>
              </a:lnSpc>
              <a:spcBef>
                <a:spcPts val="0"/>
              </a:spcBef>
              <a:spcAft>
                <a:spcPts val="0"/>
              </a:spcAft>
              <a:buNone/>
            </a:pPr>
            <a:r>
              <a:t/>
            </a:r>
            <a:endParaRPr sz="1150">
              <a:highlight>
                <a:srgbClr val="F7F7F7"/>
              </a:highlight>
              <a:latin typeface="Roboto"/>
              <a:ea typeface="Roboto"/>
              <a:cs typeface="Roboto"/>
              <a:sym typeface="Roboto"/>
            </a:endParaRPr>
          </a:p>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Podemos ver que respecto al total de abandonos, hay una por encima del resto que es la OSRN siendo de alrededor del 6% por sobre ese total, seguida por un grupo de al menos 7 zonas que le siguen de cerca y que</a:t>
            </a:r>
            <a:endParaRPr>
              <a:solidFill>
                <a:schemeClr val="lt2"/>
              </a:solidFill>
              <a:latin typeface="Roboto"/>
              <a:ea typeface="Roboto"/>
              <a:cs typeface="Roboto"/>
              <a:sym typeface="Roboto"/>
            </a:endParaRPr>
          </a:p>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poseen de igual forma una alta tasa de abandono siendo todos alrededor del 5% sobre el total: CHLL, LANG, PMTT, RNGA, TLCA, TMCO y VLRC. </a:t>
            </a:r>
            <a:endParaRPr>
              <a:solidFill>
                <a:schemeClr val="lt2"/>
              </a:solidFill>
              <a:latin typeface="Roboto"/>
              <a:ea typeface="Roboto"/>
              <a:cs typeface="Roboto"/>
              <a:sym typeface="Roboto"/>
            </a:endParaRPr>
          </a:p>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Esto nos marca que si bien es un dato de relevancia hay varias zonas que manejan tasas similares.</a:t>
            </a:r>
            <a:endParaRPr>
              <a:solidFill>
                <a:schemeClr val="lt2"/>
              </a:solidFill>
              <a:latin typeface="Roboto"/>
              <a:ea typeface="Roboto"/>
              <a:cs typeface="Roboto"/>
              <a:sym typeface="Roboto"/>
            </a:endParaRPr>
          </a:p>
        </p:txBody>
      </p:sp>
      <p:pic>
        <p:nvPicPr>
          <p:cNvPr id="123" name="Google Shape;123;p19"/>
          <p:cNvPicPr preferRelativeResize="0"/>
          <p:nvPr/>
        </p:nvPicPr>
        <p:blipFill>
          <a:blip r:embed="rId3">
            <a:alphaModFix/>
          </a:blip>
          <a:stretch>
            <a:fillRect/>
          </a:stretch>
        </p:blipFill>
        <p:spPr>
          <a:xfrm>
            <a:off x="166850" y="2041525"/>
            <a:ext cx="5070051" cy="280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22"/>
                                        </p:tgtEl>
                                        <p:attrNameLst>
                                          <p:attrName>style.visibility</p:attrName>
                                        </p:attrNameLst>
                                      </p:cBhvr>
                                      <p:to>
                                        <p:strVal val="visible"/>
                                      </p:to>
                                    </p:set>
                                    <p:anim calcmode="lin" valueType="num">
                                      <p:cBhvr additive="base">
                                        <p:cTn dur="1000"/>
                                        <p:tgtEl>
                                          <p:spTgt spid="12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417625" y="216725"/>
            <a:ext cx="8222100" cy="11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Abandono </a:t>
            </a:r>
            <a:r>
              <a:rPr lang="es-419" sz="3400">
                <a:solidFill>
                  <a:schemeClr val="accent4"/>
                </a:solidFill>
                <a:latin typeface="Arial"/>
                <a:ea typeface="Arial"/>
                <a:cs typeface="Arial"/>
                <a:sym typeface="Arial"/>
              </a:rPr>
              <a:t>según</a:t>
            </a:r>
            <a:r>
              <a:rPr lang="es-419" sz="3400">
                <a:solidFill>
                  <a:schemeClr val="accent4"/>
                </a:solidFill>
                <a:latin typeface="Arial"/>
                <a:ea typeface="Arial"/>
                <a:cs typeface="Arial"/>
                <a:sym typeface="Arial"/>
              </a:rPr>
              <a:t> servicio de </a:t>
            </a:r>
            <a:r>
              <a:rPr lang="es-419" sz="3400">
                <a:solidFill>
                  <a:schemeClr val="accent4"/>
                </a:solidFill>
                <a:latin typeface="Arial"/>
                <a:ea typeface="Arial"/>
                <a:cs typeface="Arial"/>
                <a:sym typeface="Arial"/>
              </a:rPr>
              <a:t>telefonía</a:t>
            </a:r>
            <a:r>
              <a:rPr lang="es-419" sz="3400">
                <a:solidFill>
                  <a:schemeClr val="accent4"/>
                </a:solidFill>
                <a:latin typeface="Arial"/>
                <a:ea typeface="Arial"/>
                <a:cs typeface="Arial"/>
                <a:sym typeface="Arial"/>
              </a:rPr>
              <a:t> contratado</a:t>
            </a:r>
            <a:endParaRPr sz="3400">
              <a:solidFill>
                <a:schemeClr val="accent4"/>
              </a:solidFill>
            </a:endParaRPr>
          </a:p>
        </p:txBody>
      </p:sp>
      <p:cxnSp>
        <p:nvCxnSpPr>
          <p:cNvPr id="129" name="Google Shape;129;p20"/>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20"/>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31" name="Google Shape;131;p20"/>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32" name="Google Shape;132;p20"/>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33" name="Google Shape;133;p20"/>
          <p:cNvSpPr txBox="1"/>
          <p:nvPr/>
        </p:nvSpPr>
        <p:spPr>
          <a:xfrm>
            <a:off x="5411550" y="1848900"/>
            <a:ext cx="3383700" cy="2989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Aquellos que contrataron el servicio "0" y "1" (que son la </a:t>
            </a:r>
            <a:r>
              <a:rPr lang="es-419">
                <a:solidFill>
                  <a:schemeClr val="lt2"/>
                </a:solidFill>
                <a:latin typeface="Roboto"/>
                <a:ea typeface="Roboto"/>
                <a:cs typeface="Roboto"/>
                <a:sym typeface="Roboto"/>
              </a:rPr>
              <a:t>mayoría</a:t>
            </a:r>
            <a:r>
              <a:rPr lang="es-419">
                <a:solidFill>
                  <a:schemeClr val="lt2"/>
                </a:solidFill>
                <a:latin typeface="Roboto"/>
                <a:ea typeface="Roboto"/>
                <a:cs typeface="Roboto"/>
                <a:sym typeface="Roboto"/>
              </a:rPr>
              <a:t> de los clientes) son los que mayores abandono</a:t>
            </a:r>
            <a:endParaRPr>
              <a:solidFill>
                <a:schemeClr val="lt2"/>
              </a:solidFill>
              <a:latin typeface="Roboto"/>
              <a:ea typeface="Roboto"/>
              <a:cs typeface="Roboto"/>
              <a:sym typeface="Roboto"/>
            </a:endParaRPr>
          </a:p>
          <a:p>
            <a:pPr indent="0" lvl="0" marL="0" marR="0" rtl="0" algn="l">
              <a:lnSpc>
                <a:spcPct val="90000"/>
              </a:lnSpc>
              <a:spcBef>
                <a:spcPts val="1000"/>
              </a:spcBef>
              <a:spcAft>
                <a:spcPts val="0"/>
              </a:spcAft>
              <a:buNone/>
            </a:pPr>
            <a:r>
              <a:rPr lang="es-419">
                <a:solidFill>
                  <a:schemeClr val="lt2"/>
                </a:solidFill>
                <a:latin typeface="Roboto"/>
                <a:ea typeface="Roboto"/>
                <a:cs typeface="Roboto"/>
                <a:sym typeface="Roboto"/>
              </a:rPr>
              <a:t>tienen como es de esperarse debido al mayor caudal de clientes. </a:t>
            </a:r>
            <a:r>
              <a:rPr lang="es-419">
                <a:solidFill>
                  <a:schemeClr val="lt2"/>
                </a:solidFill>
                <a:latin typeface="Roboto"/>
                <a:ea typeface="Roboto"/>
                <a:cs typeface="Roboto"/>
                <a:sym typeface="Roboto"/>
              </a:rPr>
              <a:t>También</a:t>
            </a:r>
            <a:r>
              <a:rPr lang="es-419">
                <a:solidFill>
                  <a:schemeClr val="lt2"/>
                </a:solidFill>
                <a:latin typeface="Roboto"/>
                <a:ea typeface="Roboto"/>
                <a:cs typeface="Roboto"/>
                <a:sym typeface="Roboto"/>
              </a:rPr>
              <a:t> podemos ver como en el servicio "0" tenemos una mayor frecuencia de abandono pero teniendo en cuenta que supera por gran diferencia al resto de los servicios no podemos decir a priori que este sea un factor diferencial de abandono.</a:t>
            </a:r>
            <a:endParaRPr>
              <a:solidFill>
                <a:schemeClr val="lt2"/>
              </a:solidFill>
              <a:latin typeface="Roboto"/>
              <a:ea typeface="Roboto"/>
              <a:cs typeface="Roboto"/>
              <a:sym typeface="Roboto"/>
            </a:endParaRPr>
          </a:p>
        </p:txBody>
      </p:sp>
      <p:pic>
        <p:nvPicPr>
          <p:cNvPr id="134" name="Google Shape;134;p20"/>
          <p:cNvPicPr preferRelativeResize="0"/>
          <p:nvPr/>
        </p:nvPicPr>
        <p:blipFill>
          <a:blip r:embed="rId3">
            <a:alphaModFix/>
          </a:blip>
          <a:stretch>
            <a:fillRect/>
          </a:stretch>
        </p:blipFill>
        <p:spPr>
          <a:xfrm>
            <a:off x="318550" y="2038100"/>
            <a:ext cx="4485426" cy="280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33"/>
                                        </p:tgtEl>
                                        <p:attrNameLst>
                                          <p:attrName>style.visibility</p:attrName>
                                        </p:attrNameLst>
                                      </p:cBhvr>
                                      <p:to>
                                        <p:strVal val="visible"/>
                                      </p:to>
                                    </p:set>
                                    <p:anim calcmode="lin" valueType="num">
                                      <p:cBhvr additive="base">
                                        <p:cTn dur="1000"/>
                                        <p:tgtEl>
                                          <p:spTgt spid="13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460950" y="498425"/>
            <a:ext cx="8222100" cy="63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400">
                <a:solidFill>
                  <a:schemeClr val="accent4"/>
                </a:solidFill>
                <a:latin typeface="Arial"/>
                <a:ea typeface="Arial"/>
                <a:cs typeface="Arial"/>
                <a:sym typeface="Arial"/>
              </a:rPr>
              <a:t>Tasa de </a:t>
            </a:r>
            <a:r>
              <a:rPr lang="es-419" sz="3400">
                <a:solidFill>
                  <a:schemeClr val="accent4"/>
                </a:solidFill>
                <a:latin typeface="Arial"/>
                <a:ea typeface="Arial"/>
                <a:cs typeface="Arial"/>
                <a:sym typeface="Arial"/>
              </a:rPr>
              <a:t>abandono </a:t>
            </a:r>
            <a:r>
              <a:rPr lang="es-419" sz="3400">
                <a:solidFill>
                  <a:schemeClr val="accent4"/>
                </a:solidFill>
                <a:latin typeface="Arial"/>
                <a:ea typeface="Arial"/>
                <a:cs typeface="Arial"/>
                <a:sym typeface="Arial"/>
              </a:rPr>
              <a:t>según</a:t>
            </a:r>
            <a:r>
              <a:rPr lang="es-419" sz="3400">
                <a:solidFill>
                  <a:schemeClr val="accent4"/>
                </a:solidFill>
                <a:latin typeface="Arial"/>
                <a:ea typeface="Arial"/>
                <a:cs typeface="Arial"/>
                <a:sym typeface="Arial"/>
              </a:rPr>
              <a:t> la </a:t>
            </a:r>
            <a:r>
              <a:rPr lang="es-419" sz="3400">
                <a:solidFill>
                  <a:schemeClr val="accent4"/>
                </a:solidFill>
                <a:latin typeface="Arial"/>
                <a:ea typeface="Arial"/>
                <a:cs typeface="Arial"/>
                <a:sym typeface="Arial"/>
              </a:rPr>
              <a:t>antigüedad</a:t>
            </a:r>
            <a:endParaRPr sz="3400">
              <a:solidFill>
                <a:schemeClr val="accent4"/>
              </a:solidFill>
            </a:endParaRPr>
          </a:p>
        </p:txBody>
      </p:sp>
      <p:cxnSp>
        <p:nvCxnSpPr>
          <p:cNvPr id="140" name="Google Shape;140;p21"/>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41" name="Google Shape;141;p21"/>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200">
                <a:solidFill>
                  <a:schemeClr val="dk2"/>
                </a:solidFill>
              </a:rPr>
              <a:t>Inserta tu texto aquí Insert tu texto aquí</a:t>
            </a:r>
            <a:endParaRPr sz="1200">
              <a:solidFill>
                <a:schemeClr val="dk2"/>
              </a:solidFill>
            </a:endParaRPr>
          </a:p>
        </p:txBody>
      </p:sp>
      <p:cxnSp>
        <p:nvCxnSpPr>
          <p:cNvPr id="142" name="Google Shape;142;p21"/>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43" name="Google Shape;143;p21"/>
          <p:cNvSpPr txBox="1"/>
          <p:nvPr/>
        </p:nvSpPr>
        <p:spPr>
          <a:xfrm>
            <a:off x="8134525" y="4057125"/>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44" name="Google Shape;144;p21"/>
          <p:cNvSpPr txBox="1"/>
          <p:nvPr/>
        </p:nvSpPr>
        <p:spPr>
          <a:xfrm>
            <a:off x="4072600" y="1978100"/>
            <a:ext cx="120300" cy="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45" name="Google Shape;145;p21"/>
          <p:cNvSpPr txBox="1"/>
          <p:nvPr/>
        </p:nvSpPr>
        <p:spPr>
          <a:xfrm>
            <a:off x="5310400" y="2059550"/>
            <a:ext cx="3383700" cy="26919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s-419">
                <a:solidFill>
                  <a:schemeClr val="lt2"/>
                </a:solidFill>
                <a:latin typeface="Roboto"/>
                <a:ea typeface="Roboto"/>
                <a:cs typeface="Roboto"/>
                <a:sym typeface="Roboto"/>
              </a:rPr>
              <a:t>Podemos observar en este gráfico que la mayor tasa de abandonos se da durante el primer año de contrato lo que podría estar asociado a promociones o fallas en el servicio, etc.</a:t>
            </a:r>
            <a:endParaRPr>
              <a:solidFill>
                <a:schemeClr val="lt2"/>
              </a:solidFill>
              <a:latin typeface="Roboto"/>
              <a:ea typeface="Roboto"/>
              <a:cs typeface="Roboto"/>
              <a:sym typeface="Roboto"/>
            </a:endParaRPr>
          </a:p>
          <a:p>
            <a:pPr indent="0" lvl="0" marL="0" rtl="0" algn="l">
              <a:lnSpc>
                <a:spcPct val="90000"/>
              </a:lnSpc>
              <a:spcBef>
                <a:spcPts val="1000"/>
              </a:spcBef>
              <a:spcAft>
                <a:spcPts val="0"/>
              </a:spcAft>
              <a:buNone/>
            </a:pPr>
            <a:r>
              <a:rPr lang="es-419">
                <a:solidFill>
                  <a:schemeClr val="lt2"/>
                </a:solidFill>
                <a:latin typeface="Roboto"/>
                <a:ea typeface="Roboto"/>
                <a:cs typeface="Roboto"/>
                <a:sym typeface="Roboto"/>
              </a:rPr>
              <a:t>También podemos ver que conforme el cliente pasa más años en una compañía la tasa de abandono  disminuye significativamente siendo la menor la de aquellos clientes con más de 10 años de antigüedad</a:t>
            </a:r>
            <a:endParaRPr>
              <a:solidFill>
                <a:schemeClr val="lt2"/>
              </a:solidFill>
              <a:latin typeface="Roboto"/>
              <a:ea typeface="Roboto"/>
              <a:cs typeface="Roboto"/>
              <a:sym typeface="Roboto"/>
            </a:endParaRPr>
          </a:p>
        </p:txBody>
      </p:sp>
      <p:pic>
        <p:nvPicPr>
          <p:cNvPr id="146" name="Google Shape;146;p21"/>
          <p:cNvPicPr preferRelativeResize="0"/>
          <p:nvPr/>
        </p:nvPicPr>
        <p:blipFill>
          <a:blip r:embed="rId3">
            <a:alphaModFix/>
          </a:blip>
          <a:stretch>
            <a:fillRect/>
          </a:stretch>
        </p:blipFill>
        <p:spPr>
          <a:xfrm>
            <a:off x="507200" y="1978100"/>
            <a:ext cx="4354550" cy="2568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